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1489" r:id="rId2"/>
    <p:sldId id="463" r:id="rId3"/>
    <p:sldId id="1490" r:id="rId4"/>
    <p:sldId id="1498" r:id="rId5"/>
    <p:sldId id="1491" r:id="rId6"/>
    <p:sldId id="1524" r:id="rId7"/>
    <p:sldId id="1626" r:id="rId8"/>
    <p:sldId id="1525" r:id="rId9"/>
    <p:sldId id="1508" r:id="rId10"/>
    <p:sldId id="1612" r:id="rId11"/>
    <p:sldId id="1623" r:id="rId12"/>
    <p:sldId id="1506" r:id="rId13"/>
    <p:sldId id="1628" r:id="rId14"/>
    <p:sldId id="1627" r:id="rId15"/>
    <p:sldId id="1605" r:id="rId16"/>
    <p:sldId id="1607" r:id="rId17"/>
    <p:sldId id="1625" r:id="rId18"/>
    <p:sldId id="1631" r:id="rId19"/>
    <p:sldId id="1633" r:id="rId20"/>
    <p:sldId id="1518" r:id="rId21"/>
    <p:sldId id="1600" r:id="rId22"/>
    <p:sldId id="1613" r:id="rId23"/>
    <p:sldId id="1617" r:id="rId24"/>
    <p:sldId id="1618" r:id="rId25"/>
    <p:sldId id="1619" r:id="rId26"/>
    <p:sldId id="1620" r:id="rId27"/>
    <p:sldId id="1614" r:id="rId28"/>
    <p:sldId id="1615" r:id="rId29"/>
    <p:sldId id="1616" r:id="rId30"/>
    <p:sldId id="1522" r:id="rId31"/>
  </p:sldIdLst>
  <p:sldSz cx="11879263" cy="68389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5B9BD5"/>
    <a:srgbClr val="0B7DCC"/>
    <a:srgbClr val="F4B183"/>
    <a:srgbClr val="E9EBF5"/>
    <a:srgbClr val="A6A6A6"/>
    <a:srgbClr val="8497B0"/>
    <a:srgbClr val="CFD5EA"/>
    <a:srgbClr val="FF2D2D"/>
    <a:srgbClr val="D8B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89" autoAdjust="0"/>
    <p:restoredTop sz="90991" autoAdjust="0"/>
  </p:normalViewPr>
  <p:slideViewPr>
    <p:cSldViewPr snapToGrid="0" showGuides="1">
      <p:cViewPr varScale="1">
        <p:scale>
          <a:sx n="114" d="100"/>
          <a:sy n="114" d="100"/>
        </p:scale>
        <p:origin x="811" y="96"/>
      </p:cViewPr>
      <p:guideLst>
        <p:guide orient="horz" pos="2160"/>
        <p:guide pos="3786"/>
      </p:guideLst>
    </p:cSldViewPr>
  </p:slideViewPr>
  <p:notesTextViewPr>
    <p:cViewPr>
      <p:scale>
        <a:sx n="1" d="1"/>
        <a:sy n="1" d="1"/>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DE3727-153B-BB4D-8C33-6FCB13FEFDA8}" type="datetimeFigureOut">
              <a:rPr kumimoji="1" lang="zh-CN" altLang="en-US" smtClean="0"/>
              <a:t>2019/3/31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68FD9-B20C-9741-AF06-AB19EC349905}" type="slidenum">
              <a:rPr kumimoji="1" lang="zh-CN" altLang="en-US" smtClean="0"/>
              <a:t>‹#›</a:t>
            </a:fld>
            <a:endParaRPr kumimoji="1" lang="zh-CN" altLang="en-US"/>
          </a:p>
        </p:txBody>
      </p:sp>
    </p:spTree>
    <p:extLst>
      <p:ext uri="{BB962C8B-B14F-4D97-AF65-F5344CB8AC3E}">
        <p14:creationId xmlns:p14="http://schemas.microsoft.com/office/powerpoint/2010/main" val="12076099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748966" y="1143000"/>
            <a:ext cx="5360068"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760619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涉及以下事项：</a:t>
            </a:r>
            <a:endParaRPr lang="en-US" altLang="zh-CN" dirty="0"/>
          </a:p>
          <a:p>
            <a:r>
              <a:rPr lang="zh-CN" altLang="en-US" dirty="0"/>
              <a:t>申请公网安备标识码；</a:t>
            </a:r>
            <a:endParaRPr lang="en-US" altLang="zh-CN" dirty="0"/>
          </a:p>
          <a:p>
            <a:r>
              <a:rPr lang="zh-CN" altLang="en-US" dirty="0"/>
              <a:t>申请党政机关标识码；</a:t>
            </a:r>
            <a:endParaRPr lang="en-US" altLang="zh-CN" dirty="0"/>
          </a:p>
          <a:p>
            <a:r>
              <a:rPr lang="zh-CN" altLang="en-US" dirty="0"/>
              <a:t>需要重新备案或注销；</a:t>
            </a:r>
            <a:endParaRPr lang="en-US" altLang="zh-CN" dirty="0"/>
          </a:p>
          <a:p>
            <a:r>
              <a:rPr lang="zh-CN" altLang="en-US" dirty="0"/>
              <a:t>网站标识码信息修改；</a:t>
            </a:r>
            <a:endParaRPr lang="en-US" altLang="zh-CN" dirty="0"/>
          </a:p>
          <a:p>
            <a:r>
              <a:rPr lang="zh-CN" altLang="en-US" dirty="0"/>
              <a:t>二级域名申请；</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合作区官网后期会纳入市政府网站考核范围内。</a:t>
            </a:r>
            <a:endParaRPr lang="en-US" altLang="zh-CN" dirty="0"/>
          </a:p>
          <a:p>
            <a:r>
              <a:rPr lang="zh-CN" altLang="en-US" dirty="0"/>
              <a:t>一期开发针对非功能性考核指标。</a:t>
            </a:r>
            <a:endParaRPr lang="en-US" altLang="zh-CN" dirty="0"/>
          </a:p>
          <a:p>
            <a:r>
              <a:rPr lang="zh-CN" altLang="en-US" dirty="0"/>
              <a:t>网站的开发建设需要技术开发、内容维护相关部门人员重度参与，互相配合。</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45531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58341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728419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69812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1054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386259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5821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功能单一；</a:t>
            </a:r>
            <a:endParaRPr lang="en-US" altLang="zh-CN" dirty="0"/>
          </a:p>
          <a:p>
            <a:r>
              <a:rPr lang="zh-CN" altLang="en-US" dirty="0"/>
              <a:t>无审核、发布机制，容易出现安全事故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不限于以上所列的政策依据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81963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无标题">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8"/>
          <p:cNvGrpSpPr/>
          <p:nvPr userDrawn="1"/>
        </p:nvGrpSpPr>
        <p:grpSpPr>
          <a:xfrm>
            <a:off x="355952" y="3552547"/>
            <a:ext cx="11212195" cy="548640"/>
            <a:chOff x="328930" y="3253740"/>
            <a:chExt cx="11212195" cy="548640"/>
          </a:xfrm>
        </p:grpSpPr>
        <p:sp>
          <p:nvSpPr>
            <p:cNvPr id="10" name="文本框 9"/>
            <p:cNvSpPr txBox="1"/>
            <p:nvPr userDrawn="1"/>
          </p:nvSpPr>
          <p:spPr>
            <a:xfrm>
              <a:off x="2644140" y="3253740"/>
              <a:ext cx="6804660" cy="548640"/>
            </a:xfrm>
            <a:prstGeom prst="rect">
              <a:avLst/>
            </a:prstGeom>
            <a:noFill/>
            <a:effectLst>
              <a:glow rad="495300">
                <a:srgbClr val="FFC000">
                  <a:alpha val="12000"/>
                </a:srgbClr>
              </a:glow>
            </a:effectLst>
          </p:spPr>
          <p:txBody>
            <a:bodyPr wrap="square" rtlCol="0">
              <a:spAutoFit/>
            </a:bodyPr>
            <a:lstStyle/>
            <a:p>
              <a:pPr algn="ctr"/>
              <a:r>
                <a:rPr kumimoji="1" lang="zh-CN" altLang="en-US" sz="2800" kern="1700" spc="2000" dirty="0">
                  <a:solidFill>
                    <a:srgbClr val="F4F4F4"/>
                  </a:solidFill>
                  <a:effectLst>
                    <a:glow rad="304800">
                      <a:srgbClr val="1D2324">
                        <a:alpha val="30000"/>
                      </a:srgbClr>
                    </a:glow>
                  </a:effectLst>
                  <a:uFillTx/>
                  <a:latin typeface="微软雅黑" panose="020B0503020204020204" charset="-122"/>
                  <a:ea typeface="微软雅黑" panose="020B0503020204020204" charset="-122"/>
                  <a:cs typeface="微软雅黑" panose="020B0503020204020204" charset="-122"/>
                </a:rPr>
                <a:t>从数据到智慧</a:t>
              </a:r>
            </a:p>
          </p:txBody>
        </p:sp>
        <p:grpSp>
          <p:nvGrpSpPr>
            <p:cNvPr id="11" name="组合 50"/>
            <p:cNvGrpSpPr/>
            <p:nvPr userDrawn="1"/>
          </p:nvGrpSpPr>
          <p:grpSpPr>
            <a:xfrm>
              <a:off x="328930" y="3528060"/>
              <a:ext cx="11212195" cy="0"/>
              <a:chOff x="518" y="5556"/>
              <a:chExt cx="17657" cy="0"/>
            </a:xfrm>
          </p:grpSpPr>
          <p:cxnSp>
            <p:nvCxnSpPr>
              <p:cNvPr id="12" name="直接连接符 46"/>
              <p:cNvCxnSpPr/>
              <p:nvPr/>
            </p:nvCxnSpPr>
            <p:spPr>
              <a:xfrm flipH="1">
                <a:off x="518"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9"/>
              <p:cNvCxnSpPr/>
              <p:nvPr/>
            </p:nvCxnSpPr>
            <p:spPr>
              <a:xfrm flipH="1">
                <a:off x="12223"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userDrawn="1"/>
        </p:nvSpPr>
        <p:spPr>
          <a:xfrm>
            <a:off x="4262556" y="4353625"/>
            <a:ext cx="3877458" cy="353943"/>
          </a:xfrm>
          <a:prstGeom prst="rect">
            <a:avLst/>
          </a:prstGeom>
          <a:noFill/>
        </p:spPr>
        <p:txBody>
          <a:bodyPr wrap="square" rtlCol="0">
            <a:spAutoFit/>
          </a:bodyPr>
          <a:lstStyle/>
          <a:p>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Data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Knowledge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Intelligence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可编辑">
    <p:spTree>
      <p:nvGrpSpPr>
        <p:cNvPr id="1" name=""/>
        <p:cNvGrpSpPr/>
        <p:nvPr/>
      </p:nvGrpSpPr>
      <p:grpSpPr>
        <a:xfrm>
          <a:off x="0" y="0"/>
          <a:ext cx="0" cy="0"/>
          <a:chOff x="0" y="0"/>
          <a:chExt cx="0" cy="0"/>
        </a:xfrm>
      </p:grpSpPr>
      <p:pic>
        <p:nvPicPr>
          <p:cNvPr id="8" name="图片 7" descr="企业简介 背景"/>
          <p:cNvPicPr>
            <a:picLocks noChangeAspect="1"/>
          </p:cNvPicPr>
          <p:nvPr userDrawn="1"/>
        </p:nvPicPr>
        <p:blipFill>
          <a:blip r:embed="rId2"/>
          <a:stretch>
            <a:fillRect/>
          </a:stretch>
        </p:blipFill>
        <p:spPr>
          <a:xfrm>
            <a:off x="-9525" y="-8890"/>
            <a:ext cx="11903075" cy="6849110"/>
          </a:xfrm>
          <a:prstGeom prst="rect">
            <a:avLst/>
          </a:prstGeom>
        </p:spPr>
      </p:pic>
      <p:pic>
        <p:nvPicPr>
          <p:cNvPr id="9" name="图片 8" descr="C:\Users\aggior11\Desktop\矢量智能对象.png矢量智能对象"/>
          <p:cNvPicPr>
            <a:picLocks noChangeAspect="1"/>
          </p:cNvPicPr>
          <p:nvPr userDrawn="1"/>
        </p:nvPicPr>
        <p:blipFill>
          <a:blip r:embed="rId3"/>
          <a:srcRect/>
          <a:stretch>
            <a:fillRect/>
          </a:stretch>
        </p:blipFill>
        <p:spPr>
          <a:xfrm rot="21060000" flipH="1" flipV="1">
            <a:off x="2725819" y="936006"/>
            <a:ext cx="6748676" cy="5926581"/>
          </a:xfrm>
          <a:prstGeom prst="rect">
            <a:avLst/>
          </a:prstGeom>
        </p:spPr>
      </p:pic>
      <p:sp>
        <p:nvSpPr>
          <p:cNvPr id="19" name="矩形 18"/>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userDrawn="1">
            <p:ph type="title"/>
          </p:nvPr>
        </p:nvSpPr>
        <p:spPr>
          <a:xfrm>
            <a:off x="2441515" y="2132236"/>
            <a:ext cx="7188904" cy="663943"/>
          </a:xfrm>
          <a:prstGeom prst="rect">
            <a:avLst/>
          </a:prstGeom>
        </p:spPr>
        <p:txBody>
          <a:bodyPr/>
          <a:lstStyle>
            <a:lvl1pPr algn="ctr">
              <a:defRPr sz="40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3" name="直线连接符 2"/>
          <p:cNvCxnSpPr/>
          <p:nvPr userDrawn="1"/>
        </p:nvCxnSpPr>
        <p:spPr>
          <a:xfrm flipV="1">
            <a:off x="2466176" y="3280704"/>
            <a:ext cx="7151911" cy="1161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 r="85940" b="90741"/>
          <a:stretch>
            <a:fillRect/>
          </a:stretch>
        </p:blipFill>
        <p:spPr>
          <a:xfrm>
            <a:off x="1" y="278624"/>
            <a:ext cx="1670521" cy="633236"/>
          </a:xfrm>
          <a:prstGeom prst="rect">
            <a:avLst/>
          </a:prstGeom>
          <a:effectLst>
            <a:outerShdw blurRad="50800" dist="38100" dir="5400000" algn="t" rotWithShape="0">
              <a:prstClr val="black">
                <a:alpha val="40000"/>
              </a:prstClr>
            </a:outerShdw>
          </a:effectLst>
        </p:spPr>
      </p:pic>
      <p:cxnSp>
        <p:nvCxnSpPr>
          <p:cNvPr id="9" name="直接连接符 8"/>
          <p:cNvCxnSpPr/>
          <p:nvPr/>
        </p:nvCxnSpPr>
        <p:spPr>
          <a:xfrm>
            <a:off x="1899444" y="911860"/>
            <a:ext cx="9583844" cy="0"/>
          </a:xfrm>
          <a:prstGeom prst="line">
            <a:avLst/>
          </a:prstGeom>
          <a:ln>
            <a:solidFill>
              <a:srgbClr val="0980CD"/>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69515" y="278624"/>
            <a:ext cx="0" cy="633236"/>
          </a:xfrm>
          <a:prstGeom prst="line">
            <a:avLst/>
          </a:prstGeom>
          <a:ln w="28575">
            <a:solidFill>
              <a:srgbClr val="0980CD"/>
            </a:solidFill>
          </a:ln>
        </p:spPr>
        <p:style>
          <a:lnRef idx="1">
            <a:schemeClr val="accent1"/>
          </a:lnRef>
          <a:fillRef idx="0">
            <a:schemeClr val="accent1"/>
          </a:fillRef>
          <a:effectRef idx="0">
            <a:schemeClr val="accent1"/>
          </a:effectRef>
          <a:fontRef idx="minor">
            <a:schemeClr val="tx1"/>
          </a:fontRef>
        </p:style>
      </p:cxnSp>
      <p:sp>
        <p:nvSpPr>
          <p:cNvPr id="8" name="标题 11"/>
          <p:cNvSpPr>
            <a:spLocks noGrp="1"/>
          </p:cNvSpPr>
          <p:nvPr>
            <p:ph type="title"/>
          </p:nvPr>
        </p:nvSpPr>
        <p:spPr>
          <a:xfrm>
            <a:off x="2054123" y="278624"/>
            <a:ext cx="9367294" cy="633236"/>
          </a:xfrm>
          <a:prstGeom prst="rect">
            <a:avLst/>
          </a:prstGeom>
        </p:spPr>
        <p:txBody>
          <a:bodyPr>
            <a:normAutofit/>
          </a:bodyPr>
          <a:lstStyle>
            <a:lvl1pPr>
              <a:defRPr sz="3590" b="1">
                <a:solidFill>
                  <a:srgbClr val="0980CD"/>
                </a:solidFill>
                <a:latin typeface="微软雅黑" panose="020B0503020204020204" charset="-122"/>
                <a:ea typeface="微软雅黑" panose="020B0503020204020204" charset="-122"/>
              </a:defRPr>
            </a:lvl1p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612524" y="1456443"/>
            <a:ext cx="10808893" cy="4825259"/>
          </a:xfrm>
          <a:prstGeom prst="rect">
            <a:avLst/>
          </a:prstGeom>
        </p:spPr>
        <p:txBody>
          <a:bodyPr/>
          <a:lstStyle>
            <a:lvl1pPr marL="513080" indent="-513080">
              <a:lnSpc>
                <a:spcPct val="150000"/>
              </a:lnSpc>
              <a:buClr>
                <a:srgbClr val="0980CD"/>
              </a:buClr>
              <a:buFont typeface="+mj-ea"/>
              <a:buAutoNum type="circleNumDbPlain"/>
              <a:defRPr>
                <a:solidFill>
                  <a:schemeClr val="tx1"/>
                </a:solidFill>
                <a:latin typeface="微软雅黑" panose="020B0503020204020204" charset="-122"/>
                <a:ea typeface="微软雅黑" panose="020B0503020204020204" charset="-122"/>
              </a:defRPr>
            </a:lvl1pPr>
            <a:lvl2pPr>
              <a:lnSpc>
                <a:spcPct val="150000"/>
              </a:lnSpc>
              <a:defRPr>
                <a:solidFill>
                  <a:schemeClr val="tx1"/>
                </a:solidFill>
                <a:latin typeface="微软雅黑" panose="020B0503020204020204" charset="-122"/>
                <a:ea typeface="微软雅黑" panose="020B0503020204020204" charset="-122"/>
              </a:defRPr>
            </a:lvl2pPr>
            <a:lvl3pPr>
              <a:lnSpc>
                <a:spcPct val="150000"/>
              </a:lnSpc>
              <a:defRPr>
                <a:solidFill>
                  <a:schemeClr val="tx1"/>
                </a:solidFill>
                <a:latin typeface="微软雅黑" panose="020B0503020204020204" charset="-122"/>
                <a:ea typeface="微软雅黑" panose="020B0503020204020204" charset="-122"/>
              </a:defRPr>
            </a:lvl3pPr>
            <a:lvl4pPr>
              <a:lnSpc>
                <a:spcPct val="150000"/>
              </a:lnSpc>
              <a:defRPr>
                <a:solidFill>
                  <a:schemeClr val="tx1"/>
                </a:solidFill>
                <a:latin typeface="微软雅黑" panose="020B0503020204020204" charset="-122"/>
                <a:ea typeface="微软雅黑" panose="020B0503020204020204" charset="-122"/>
              </a:defRPr>
            </a:lvl4pPr>
            <a:lvl5pPr>
              <a:lnSpc>
                <a:spcPct val="150000"/>
              </a:lnSpc>
              <a:defRPr>
                <a:solidFill>
                  <a:schemeClr val="tx1"/>
                </a:solidFill>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677" y="6338693"/>
            <a:ext cx="2672763" cy="364111"/>
          </a:xfrm>
        </p:spPr>
        <p:txBody>
          <a:bodyPr/>
          <a:lstStyle/>
          <a:p>
            <a:fld id="{62A64D6B-67E8-4E7C-8D52-858B4CFFEC54}" type="datetimeFigureOut">
              <a:rPr lang="zh-CN" altLang="en-US" smtClean="0"/>
              <a:t>2019/3/31</a:t>
            </a:fld>
            <a:endParaRPr lang="zh-CN" altLang="en-US"/>
          </a:p>
        </p:txBody>
      </p:sp>
      <p:sp>
        <p:nvSpPr>
          <p:cNvPr id="3" name="Footer Placeholder 2"/>
          <p:cNvSpPr>
            <a:spLocks noGrp="1"/>
          </p:cNvSpPr>
          <p:nvPr>
            <p:ph type="ftr" sz="quarter" idx="11"/>
          </p:nvPr>
        </p:nvSpPr>
        <p:spPr>
          <a:xfrm>
            <a:off x="3934901" y="6338693"/>
            <a:ext cx="4009144" cy="364111"/>
          </a:xfrm>
        </p:spPr>
        <p:txBody>
          <a:bodyPr/>
          <a:lstStyle/>
          <a:p>
            <a:endParaRPr lang="zh-CN" altLang="en-US"/>
          </a:p>
        </p:txBody>
      </p:sp>
      <p:sp>
        <p:nvSpPr>
          <p:cNvPr id="4" name="Slide Number Placeholder 3"/>
          <p:cNvSpPr>
            <a:spLocks noGrp="1"/>
          </p:cNvSpPr>
          <p:nvPr>
            <p:ph type="sldNum" sz="quarter" idx="12"/>
          </p:nvPr>
        </p:nvSpPr>
        <p:spPr>
          <a:xfrm>
            <a:off x="8389505" y="6338693"/>
            <a:ext cx="2672763" cy="364111"/>
          </a:xfrm>
        </p:spPr>
        <p:txBody>
          <a:bodyPr/>
          <a:lstStyle/>
          <a:p>
            <a:fld id="{D5092081-5C39-41A4-85C3-7DE4E1E1BA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编号">
    <p:spTree>
      <p:nvGrpSpPr>
        <p:cNvPr id="1" name=""/>
        <p:cNvGrpSpPr/>
        <p:nvPr/>
      </p:nvGrpSpPr>
      <p:grpSpPr>
        <a:xfrm>
          <a:off x="0" y="0"/>
          <a:ext cx="0" cy="0"/>
          <a:chOff x="0" y="0"/>
          <a:chExt cx="0" cy="0"/>
        </a:xfrm>
      </p:grpSpPr>
      <p:sp>
        <p:nvSpPr>
          <p:cNvPr id="2"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rgbClr val="006699"/>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12"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4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页－深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9"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800">
                <a:solidFill>
                  <a:srgbClr val="FFFFFF"/>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000">
                <a:solidFill>
                  <a:srgbClr val="FFFFFF"/>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800">
                <a:solidFill>
                  <a:srgbClr val="FFFFFF"/>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600">
                <a:solidFill>
                  <a:srgbClr val="FFFFFF"/>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400">
                <a:solidFill>
                  <a:srgbClr val="FFFFFF"/>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分割页－纯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割页1">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5372608" y="2850991"/>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960250" y="2867948"/>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割页2">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p:cNvSpPr>
            <a:spLocks noGrp="1"/>
          </p:cNvSpPr>
          <p:nvPr>
            <p:ph type="title"/>
          </p:nvPr>
        </p:nvSpPr>
        <p:spPr>
          <a:xfrm>
            <a:off x="4870861" y="2904318"/>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442823" y="2852969"/>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矩形 1"/>
          <p:cNvSpPr/>
          <p:nvPr userDrawn="1"/>
        </p:nvSpPr>
        <p:spPr>
          <a:xfrm>
            <a:off x="2994805" y="2885335"/>
            <a:ext cx="940777" cy="674291"/>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割页3">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4525910" y="3009863"/>
            <a:ext cx="6506655" cy="663943"/>
          </a:xfrm>
          <a:prstGeom prst="rect">
            <a:avLst/>
          </a:prstGeom>
        </p:spPr>
        <p:txBody>
          <a:bodyPr/>
          <a:lstStyle>
            <a:lvl1pPr>
              <a:defRPr sz="3800" i="1"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flipH="1">
            <a:off x="3972435" y="2806929"/>
            <a:ext cx="747127" cy="85354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1860" rtl="0" eaLnBrk="1" latinLnBrk="0" hangingPunct="1">
        <a:lnSpc>
          <a:spcPct val="90000"/>
        </a:lnSpc>
        <a:spcBef>
          <a:spcPct val="0"/>
        </a:spcBef>
        <a:buNone/>
        <a:defRPr sz="4390" kern="1200">
          <a:solidFill>
            <a:schemeClr val="tx1"/>
          </a:solidFill>
          <a:latin typeface="+mj-lt"/>
          <a:ea typeface="+mj-ea"/>
          <a:cs typeface="+mj-cs"/>
        </a:defRPr>
      </a:lvl1pPr>
    </p:titleStyle>
    <p:bodyStyle>
      <a:lvl1pPr marL="227965" indent="-227330" algn="l" defTabSz="911860" rtl="0" eaLnBrk="1" latinLnBrk="0" hangingPunct="1">
        <a:lnSpc>
          <a:spcPct val="90000"/>
        </a:lnSpc>
        <a:spcBef>
          <a:spcPct val="200000"/>
        </a:spcBef>
        <a:buFont typeface="Arial" panose="020B0604020202020204" pitchFamily="34" charset="0"/>
        <a:buChar char="•"/>
        <a:defRPr sz="2795" kern="1200">
          <a:solidFill>
            <a:schemeClr val="tx1"/>
          </a:solidFill>
          <a:latin typeface="+mn-lt"/>
          <a:ea typeface="+mn-ea"/>
          <a:cs typeface="+mn-cs"/>
        </a:defRPr>
      </a:lvl1pPr>
      <a:lvl2pPr marL="683895" indent="-227330" algn="l" defTabSz="911860" rtl="0" eaLnBrk="1" latinLnBrk="0" hangingPunct="1">
        <a:lnSpc>
          <a:spcPct val="90000"/>
        </a:lnSpc>
        <a:spcBef>
          <a:spcPct val="100000"/>
        </a:spcBef>
        <a:buFont typeface="Arial" panose="020B0604020202020204" pitchFamily="34" charset="0"/>
        <a:buChar char="•"/>
        <a:defRPr sz="2395" kern="1200">
          <a:solidFill>
            <a:schemeClr val="tx1"/>
          </a:solidFill>
          <a:latin typeface="+mn-lt"/>
          <a:ea typeface="+mn-ea"/>
          <a:cs typeface="+mn-cs"/>
        </a:defRPr>
      </a:lvl2pPr>
      <a:lvl3pPr marL="1139825" indent="-227330" algn="l" defTabSz="911860" rtl="0" eaLnBrk="1" latinLnBrk="0" hangingPunct="1">
        <a:lnSpc>
          <a:spcPct val="90000"/>
        </a:lnSpc>
        <a:spcBef>
          <a:spcPct val="100000"/>
        </a:spcBef>
        <a:buFont typeface="Arial" panose="020B0604020202020204" pitchFamily="34" charset="0"/>
        <a:buChar char="•"/>
        <a:defRPr sz="1995" kern="1200">
          <a:solidFill>
            <a:schemeClr val="tx1"/>
          </a:solidFill>
          <a:latin typeface="+mn-lt"/>
          <a:ea typeface="+mn-ea"/>
          <a:cs typeface="+mn-cs"/>
        </a:defRPr>
      </a:lvl3pPr>
      <a:lvl4pPr marL="1595755"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4pPr>
      <a:lvl5pPr marL="205232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5pPr>
      <a:lvl6pPr marL="250825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6pPr>
      <a:lvl7pPr marL="296418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7pPr>
      <a:lvl8pPr marL="342011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8pPr>
      <a:lvl9pPr marL="387604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860" rtl="0" eaLnBrk="1" latinLnBrk="0" hangingPunct="1">
        <a:defRPr sz="1795" kern="1200">
          <a:solidFill>
            <a:schemeClr val="tx1"/>
          </a:solidFill>
          <a:latin typeface="+mn-lt"/>
          <a:ea typeface="+mn-ea"/>
          <a:cs typeface="+mn-cs"/>
        </a:defRPr>
      </a:lvl1pPr>
      <a:lvl2pPr marL="455930" algn="l" defTabSz="911860" rtl="0" eaLnBrk="1" latinLnBrk="0" hangingPunct="1">
        <a:defRPr sz="1795" kern="1200">
          <a:solidFill>
            <a:schemeClr val="tx1"/>
          </a:solidFill>
          <a:latin typeface="+mn-lt"/>
          <a:ea typeface="+mn-ea"/>
          <a:cs typeface="+mn-cs"/>
        </a:defRPr>
      </a:lvl2pPr>
      <a:lvl3pPr marL="911860" algn="l" defTabSz="911860" rtl="0" eaLnBrk="1" latinLnBrk="0" hangingPunct="1">
        <a:defRPr sz="1795" kern="1200">
          <a:solidFill>
            <a:schemeClr val="tx1"/>
          </a:solidFill>
          <a:latin typeface="+mn-lt"/>
          <a:ea typeface="+mn-ea"/>
          <a:cs typeface="+mn-cs"/>
        </a:defRPr>
      </a:lvl3pPr>
      <a:lvl4pPr marL="1367790" algn="l" defTabSz="911860" rtl="0" eaLnBrk="1" latinLnBrk="0" hangingPunct="1">
        <a:defRPr sz="1795" kern="1200">
          <a:solidFill>
            <a:schemeClr val="tx1"/>
          </a:solidFill>
          <a:latin typeface="+mn-lt"/>
          <a:ea typeface="+mn-ea"/>
          <a:cs typeface="+mn-cs"/>
        </a:defRPr>
      </a:lvl4pPr>
      <a:lvl5pPr marL="1823720" algn="l" defTabSz="911860" rtl="0" eaLnBrk="1" latinLnBrk="0" hangingPunct="1">
        <a:defRPr sz="1795" kern="1200">
          <a:solidFill>
            <a:schemeClr val="tx1"/>
          </a:solidFill>
          <a:latin typeface="+mn-lt"/>
          <a:ea typeface="+mn-ea"/>
          <a:cs typeface="+mn-cs"/>
        </a:defRPr>
      </a:lvl5pPr>
      <a:lvl6pPr marL="2280285" algn="l" defTabSz="911860" rtl="0" eaLnBrk="1" latinLnBrk="0" hangingPunct="1">
        <a:defRPr sz="1795" kern="1200">
          <a:solidFill>
            <a:schemeClr val="tx1"/>
          </a:solidFill>
          <a:latin typeface="+mn-lt"/>
          <a:ea typeface="+mn-ea"/>
          <a:cs typeface="+mn-cs"/>
        </a:defRPr>
      </a:lvl6pPr>
      <a:lvl7pPr marL="2736215" algn="l" defTabSz="911860" rtl="0" eaLnBrk="1" latinLnBrk="0" hangingPunct="1">
        <a:defRPr sz="1795" kern="1200">
          <a:solidFill>
            <a:schemeClr val="tx1"/>
          </a:solidFill>
          <a:latin typeface="+mn-lt"/>
          <a:ea typeface="+mn-ea"/>
          <a:cs typeface="+mn-cs"/>
        </a:defRPr>
      </a:lvl7pPr>
      <a:lvl8pPr marL="3192145" algn="l" defTabSz="911860" rtl="0" eaLnBrk="1" latinLnBrk="0" hangingPunct="1">
        <a:defRPr sz="1795" kern="1200">
          <a:solidFill>
            <a:schemeClr val="tx1"/>
          </a:solidFill>
          <a:latin typeface="+mn-lt"/>
          <a:ea typeface="+mn-ea"/>
          <a:cs typeface="+mn-cs"/>
        </a:defRPr>
      </a:lvl8pPr>
      <a:lvl9pPr marL="3648075" algn="l" defTabSz="91186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Layout" Target="../slideLayouts/slideLayout1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hyperlink" Target="http://sso.sz.gov.cn/pub/sstbhzq/"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24.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25.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26.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2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6212" y="2688036"/>
            <a:ext cx="10718862" cy="1282965"/>
          </a:xfrm>
          <a:prstGeom prst="rect">
            <a:avLst/>
          </a:prstGeom>
        </p:spPr>
        <p:txBody>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r>
              <a:rPr lang="zh-CN" altLang="en-US" sz="4800" dirty="0">
                <a:solidFill>
                  <a:schemeClr val="bg1"/>
                </a:solidFill>
                <a:latin typeface="微软雅黑" panose="020B0503020204020204" charset="-122"/>
                <a:ea typeface="微软雅黑" panose="020B0503020204020204" charset="-122"/>
              </a:rPr>
              <a:t>深圳特别合作区官网改版升级建设汇报</a:t>
            </a:r>
          </a:p>
        </p:txBody>
      </p:sp>
      <p:sp>
        <p:nvSpPr>
          <p:cNvPr id="6" name="文本框 2"/>
          <p:cNvSpPr txBox="1"/>
          <p:nvPr/>
        </p:nvSpPr>
        <p:spPr>
          <a:xfrm>
            <a:off x="3387631" y="4845954"/>
            <a:ext cx="5036024" cy="1198880"/>
          </a:xfrm>
          <a:prstGeom prst="rect">
            <a:avLst/>
          </a:prstGeom>
          <a:noFill/>
        </p:spPr>
        <p:txBody>
          <a:bodyPr wrap="square" rtlCol="0">
            <a:spAutoFit/>
          </a:bodyPr>
          <a:lstStyle/>
          <a:p>
            <a:pPr algn="ctr"/>
            <a:r>
              <a:rPr lang="zh-CN" altLang="en-US" sz="2400" b="1" dirty="0">
                <a:solidFill>
                  <a:schemeClr val="bg1"/>
                </a:solidFill>
                <a:latin typeface="+mn-ea"/>
              </a:rPr>
              <a:t>深汕特别合作区智慧城市研究院</a:t>
            </a:r>
            <a:endParaRPr lang="en-US" altLang="zh-CN" sz="2400" b="1" dirty="0">
              <a:solidFill>
                <a:schemeClr val="bg1"/>
              </a:solidFill>
              <a:latin typeface="+mn-ea"/>
            </a:endParaRPr>
          </a:p>
          <a:p>
            <a:pPr algn="ctr"/>
            <a:endParaRPr lang="en-US" altLang="zh-CN" sz="2400" b="1" dirty="0">
              <a:solidFill>
                <a:schemeClr val="bg1"/>
              </a:solidFill>
              <a:latin typeface="+mn-ea"/>
            </a:endParaRPr>
          </a:p>
          <a:p>
            <a:pPr algn="ctr"/>
            <a:r>
              <a:rPr lang="en-US" altLang="zh-CN" sz="2400" b="1" dirty="0">
                <a:solidFill>
                  <a:schemeClr val="bg1"/>
                </a:solidFill>
                <a:latin typeface="+mn-ea"/>
              </a:rPr>
              <a:t>2019</a:t>
            </a:r>
            <a:r>
              <a:rPr lang="zh-CN" altLang="en-US" sz="2400" b="1" dirty="0">
                <a:solidFill>
                  <a:schemeClr val="bg1"/>
                </a:solidFill>
                <a:latin typeface="+mn-ea"/>
              </a:rPr>
              <a:t>年</a:t>
            </a:r>
            <a:r>
              <a:rPr lang="en-US" altLang="zh-CN" sz="2400" b="1" dirty="0">
                <a:solidFill>
                  <a:schemeClr val="bg1"/>
                </a:solidFill>
                <a:latin typeface="+mn-ea"/>
              </a:rPr>
              <a:t>3</a:t>
            </a:r>
            <a:r>
              <a:rPr lang="zh-CN" altLang="en-US" sz="2400" b="1" dirty="0">
                <a:solidFill>
                  <a:schemeClr val="bg1"/>
                </a:solidFill>
                <a:latin typeface="+mn-ea"/>
              </a:rPr>
              <a:t>月</a:t>
            </a:r>
            <a:endParaRPr lang="en-US" altLang="zh-CN" sz="2400" b="1" dirty="0">
              <a:solidFill>
                <a:schemeClr val="bg1"/>
              </a:solidFill>
              <a:latin typeface="+mn-ea"/>
            </a:endParaRPr>
          </a:p>
        </p:txBody>
      </p:sp>
      <p:cxnSp>
        <p:nvCxnSpPr>
          <p:cNvPr id="7" name="直线连接符 4"/>
          <p:cNvCxnSpPr/>
          <p:nvPr/>
        </p:nvCxnSpPr>
        <p:spPr>
          <a:xfrm flipV="1">
            <a:off x="1703799" y="4081076"/>
            <a:ext cx="8407021" cy="272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10"/>
          <p:cNvSpPr txBox="1"/>
          <p:nvPr/>
        </p:nvSpPr>
        <p:spPr>
          <a:xfrm>
            <a:off x="338197" y="501916"/>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务实</a:t>
            </a:r>
          </a:p>
        </p:txBody>
      </p:sp>
      <p:sp>
        <p:nvSpPr>
          <p:cNvPr id="9" name="TextBox 11"/>
          <p:cNvSpPr txBox="1"/>
          <p:nvPr/>
        </p:nvSpPr>
        <p:spPr>
          <a:xfrm>
            <a:off x="3790087" y="5019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创新</a:t>
            </a:r>
          </a:p>
        </p:txBody>
      </p:sp>
      <p:sp>
        <p:nvSpPr>
          <p:cNvPr id="10" name="TextBox 12"/>
          <p:cNvSpPr txBox="1"/>
          <p:nvPr/>
        </p:nvSpPr>
        <p:spPr>
          <a:xfrm>
            <a:off x="7001371" y="501918"/>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责任</a:t>
            </a:r>
          </a:p>
        </p:txBody>
      </p:sp>
      <p:sp>
        <p:nvSpPr>
          <p:cNvPr id="11" name="TextBox 13"/>
          <p:cNvSpPr txBox="1"/>
          <p:nvPr/>
        </p:nvSpPr>
        <p:spPr>
          <a:xfrm>
            <a:off x="10017330" y="5225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梦想</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建设及考核依据</a:t>
            </a:r>
          </a:p>
        </p:txBody>
      </p:sp>
      <p:sp>
        <p:nvSpPr>
          <p:cNvPr id="4" name="TextBox 3"/>
          <p:cNvSpPr txBox="1"/>
          <p:nvPr/>
        </p:nvSpPr>
        <p:spPr>
          <a:xfrm>
            <a:off x="974034" y="1088663"/>
            <a:ext cx="10608366" cy="521950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信息公开条例</a:t>
            </a:r>
            <a:r>
              <a:rPr lang="en-US" altLang="zh-CN" sz="1600" dirty="0">
                <a:solidFill>
                  <a:schemeClr val="tx1">
                    <a:lumMod val="85000"/>
                    <a:lumOff val="15000"/>
                  </a:schemeClr>
                </a:solidFill>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国务院办公厅关于印发</a:t>
            </a:r>
            <a:r>
              <a:rPr lang="en-US" altLang="zh-CN" sz="1600" dirty="0">
                <a:solidFill>
                  <a:schemeClr val="tx1">
                    <a:lumMod val="85000"/>
                    <a:lumOff val="15000"/>
                  </a:schemeClr>
                </a:solidFill>
                <a:latin typeface="微软雅黑" panose="020B0503020204020204" charset="-122"/>
                <a:ea typeface="微软雅黑" panose="020B0503020204020204" charset="-122"/>
              </a:rPr>
              <a:t>2018</a:t>
            </a:r>
            <a:r>
              <a:rPr lang="zh-CN" altLang="en-US" sz="1600" dirty="0">
                <a:solidFill>
                  <a:schemeClr val="tx1">
                    <a:lumMod val="85000"/>
                    <a:lumOff val="15000"/>
                  </a:schemeClr>
                </a:solidFill>
                <a:latin typeface="微软雅黑" panose="020B0503020204020204" charset="-122"/>
                <a:ea typeface="微软雅黑" panose="020B0503020204020204" charset="-122"/>
              </a:rPr>
              <a:t>年政务公开工作要点的通知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〔2018〕23</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国务院办公厅关于推进公共资源配置领域政府信息公开的意见</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〔2017〕97</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《国务院办公厅关于印发政府网站发展指引的通知》（国办发〔</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47</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国务院办公厅关于印发“互联网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政务服务”技术体系建设指南的通知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国办函</a:t>
            </a:r>
            <a:r>
              <a:rPr lang="en-US" altLang="zh-CN" sz="1600" dirty="0">
                <a:latin typeface="微软雅黑" panose="020B0503020204020204" charset="-122"/>
                <a:ea typeface="微软雅黑" panose="020B0503020204020204" charset="-122"/>
              </a:rPr>
              <a:t>〔2016〕108</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国务院办公厅关于加强政府网站信息内容建设的意见</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国办发</a:t>
            </a:r>
            <a:r>
              <a:rPr lang="en-US" altLang="zh-CN" sz="1600" dirty="0">
                <a:latin typeface="微软雅黑" panose="020B0503020204020204" charset="-122"/>
                <a:ea typeface="微软雅黑" panose="020B0503020204020204" charset="-122"/>
              </a:rPr>
              <a:t>〔2014〕57</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《广东省人民政府办公厅关于推进基层政府网站集约化建设的通知》（粤办函〔</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156</a:t>
            </a:r>
            <a:r>
              <a:rPr lang="zh-CN" altLang="zh-CN"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广东省人民政府办公厅关于修订重点领域信息公开专栏建设规范的通知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 粤办函</a:t>
            </a:r>
            <a:r>
              <a:rPr lang="en-US" altLang="zh-CN" sz="1600" dirty="0">
                <a:solidFill>
                  <a:schemeClr val="tx1">
                    <a:lumMod val="85000"/>
                    <a:lumOff val="15000"/>
                  </a:schemeClr>
                </a:solidFill>
                <a:latin typeface="微软雅黑" panose="020B0503020204020204" charset="-122"/>
                <a:ea typeface="微软雅黑" panose="020B0503020204020204" charset="-122"/>
              </a:rPr>
              <a:t>〔 2016〕474</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《广东省政府网站考评办法》（粤办函〔</a:t>
            </a:r>
            <a:r>
              <a:rPr lang="en-US" altLang="zh-CN" sz="1600" dirty="0">
                <a:latin typeface="微软雅黑" panose="020B0503020204020204" charset="-122"/>
                <a:ea typeface="微软雅黑" panose="020B0503020204020204" charset="-122"/>
              </a:rPr>
              <a:t>2015</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55</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深圳市人民政府印发关于加大营商环境改革力度若干措施的通知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深府</a:t>
            </a:r>
            <a:r>
              <a:rPr lang="en-US" altLang="zh-CN" sz="1600" dirty="0">
                <a:solidFill>
                  <a:schemeClr val="tx1">
                    <a:lumMod val="85000"/>
                    <a:lumOff val="15000"/>
                  </a:schemeClr>
                </a:solidFill>
                <a:latin typeface="微软雅黑" panose="020B0503020204020204" charset="-122"/>
                <a:ea typeface="微软雅黑" panose="020B0503020204020204" charset="-122"/>
              </a:rPr>
              <a:t>〔2018〕1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中共深圳市委办公厅 深圳市人民政府办公厅关于严格机关、单位互联网网站信息发布管理的通知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深办字</a:t>
            </a:r>
            <a:r>
              <a:rPr lang="en-US" altLang="zh-CN" sz="1600" dirty="0">
                <a:solidFill>
                  <a:schemeClr val="tx1">
                    <a:lumMod val="85000"/>
                    <a:lumOff val="15000"/>
                  </a:schemeClr>
                </a:solidFill>
                <a:latin typeface="微软雅黑" panose="020B0503020204020204" charset="-122"/>
                <a:ea typeface="微软雅黑" panose="020B0503020204020204" charset="-122"/>
              </a:rPr>
              <a:t>〔 2017〕91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《2018</a:t>
            </a:r>
            <a:r>
              <a:rPr lang="zh-CN" altLang="en-US" sz="1600" dirty="0">
                <a:latin typeface="微软雅黑" panose="020B0503020204020204" charset="-122"/>
                <a:ea typeface="微软雅黑" panose="020B0503020204020204" charset="-122"/>
              </a:rPr>
              <a:t>年深圳市政府网站建设与管理绩效评估工作实施方案</a:t>
            </a:r>
            <a:r>
              <a:rPr lang="en-US" altLang="zh-CN" sz="1600" dirty="0">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《2019</a:t>
            </a:r>
            <a:r>
              <a:rPr lang="zh-CN" altLang="en-US" sz="1600" dirty="0">
                <a:latin typeface="微软雅黑" panose="020B0503020204020204" charset="-122"/>
                <a:ea typeface="微软雅黑" panose="020B0503020204020204" charset="-122"/>
              </a:rPr>
              <a:t>年深圳市政府网站指标与细则</a:t>
            </a:r>
            <a:r>
              <a:rPr lang="en-US" altLang="zh-CN" sz="1600" dirty="0">
                <a:latin typeface="微软雅黑" panose="020B0503020204020204" charset="-122"/>
                <a:ea typeface="微软雅黑" panose="020B0503020204020204" charset="-122"/>
              </a:rPr>
              <a:t>-2.11》</a:t>
            </a:r>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6AFFE-C5CC-4058-8488-8038D7AC648E}"/>
              </a:ext>
            </a:extLst>
          </p:cNvPr>
          <p:cNvSpPr>
            <a:spLocks noGrp="1"/>
          </p:cNvSpPr>
          <p:nvPr>
            <p:ph type="title"/>
          </p:nvPr>
        </p:nvSpPr>
        <p:spPr/>
        <p:txBody>
          <a:bodyPr/>
          <a:lstStyle/>
          <a:p>
            <a:r>
              <a:rPr lang="en-US" altLang="zh-CN" dirty="0"/>
              <a:t>1  </a:t>
            </a:r>
            <a:r>
              <a:rPr lang="zh-CN" altLang="en-US" sz="3200" dirty="0"/>
              <a:t>深圳市政府网站考核要求（</a:t>
            </a:r>
            <a:r>
              <a:rPr lang="en-US" altLang="zh-CN" sz="3200" dirty="0"/>
              <a:t>2019</a:t>
            </a:r>
            <a:r>
              <a:rPr lang="zh-CN" altLang="en-US" sz="3200" dirty="0"/>
              <a:t>年）</a:t>
            </a:r>
            <a:endParaRPr lang="zh-CN" altLang="en-US" dirty="0"/>
          </a:p>
        </p:txBody>
      </p:sp>
      <p:graphicFrame>
        <p:nvGraphicFramePr>
          <p:cNvPr id="7" name="表格 6">
            <a:extLst>
              <a:ext uri="{FF2B5EF4-FFF2-40B4-BE49-F238E27FC236}">
                <a16:creationId xmlns:a16="http://schemas.microsoft.com/office/drawing/2014/main" id="{C821D648-206F-41DB-BA73-C291558CEF80}"/>
              </a:ext>
            </a:extLst>
          </p:cNvPr>
          <p:cNvGraphicFramePr>
            <a:graphicFrameLocks noGrp="1"/>
          </p:cNvGraphicFramePr>
          <p:nvPr>
            <p:extLst>
              <p:ext uri="{D42A27DB-BD31-4B8C-83A1-F6EECF244321}">
                <p14:modId xmlns:p14="http://schemas.microsoft.com/office/powerpoint/2010/main" val="3590147108"/>
              </p:ext>
            </p:extLst>
          </p:nvPr>
        </p:nvGraphicFramePr>
        <p:xfrm>
          <a:off x="954740" y="1358152"/>
          <a:ext cx="10065126" cy="4300541"/>
        </p:xfrm>
        <a:graphic>
          <a:graphicData uri="http://schemas.openxmlformats.org/drawingml/2006/table">
            <a:tbl>
              <a:tblPr firstRow="1" bandRow="1">
                <a:tableStyleId>{7DF18680-E054-41AD-8BC1-D1AEF772440D}</a:tableStyleId>
              </a:tblPr>
              <a:tblGrid>
                <a:gridCol w="1677521">
                  <a:extLst>
                    <a:ext uri="{9D8B030D-6E8A-4147-A177-3AD203B41FA5}">
                      <a16:colId xmlns:a16="http://schemas.microsoft.com/office/drawing/2014/main" val="2455183057"/>
                    </a:ext>
                  </a:extLst>
                </a:gridCol>
                <a:gridCol w="1677521">
                  <a:extLst>
                    <a:ext uri="{9D8B030D-6E8A-4147-A177-3AD203B41FA5}">
                      <a16:colId xmlns:a16="http://schemas.microsoft.com/office/drawing/2014/main" val="3340318834"/>
                    </a:ext>
                  </a:extLst>
                </a:gridCol>
                <a:gridCol w="1677521">
                  <a:extLst>
                    <a:ext uri="{9D8B030D-6E8A-4147-A177-3AD203B41FA5}">
                      <a16:colId xmlns:a16="http://schemas.microsoft.com/office/drawing/2014/main" val="2634770568"/>
                    </a:ext>
                  </a:extLst>
                </a:gridCol>
                <a:gridCol w="1677521">
                  <a:extLst>
                    <a:ext uri="{9D8B030D-6E8A-4147-A177-3AD203B41FA5}">
                      <a16:colId xmlns:a16="http://schemas.microsoft.com/office/drawing/2014/main" val="2025626951"/>
                    </a:ext>
                  </a:extLst>
                </a:gridCol>
                <a:gridCol w="1781735">
                  <a:extLst>
                    <a:ext uri="{9D8B030D-6E8A-4147-A177-3AD203B41FA5}">
                      <a16:colId xmlns:a16="http://schemas.microsoft.com/office/drawing/2014/main" val="2920303765"/>
                    </a:ext>
                  </a:extLst>
                </a:gridCol>
                <a:gridCol w="1573307">
                  <a:extLst>
                    <a:ext uri="{9D8B030D-6E8A-4147-A177-3AD203B41FA5}">
                      <a16:colId xmlns:a16="http://schemas.microsoft.com/office/drawing/2014/main" val="4109570065"/>
                    </a:ext>
                  </a:extLst>
                </a:gridCol>
              </a:tblGrid>
              <a:tr h="614363">
                <a:tc>
                  <a:txBody>
                    <a:bodyPr/>
                    <a:lstStyle/>
                    <a:p>
                      <a:pPr algn="ctr"/>
                      <a:r>
                        <a:rPr lang="zh-CN" altLang="en-US" sz="1600" dirty="0"/>
                        <a:t>     展示标识 </a:t>
                      </a:r>
                      <a:r>
                        <a:rPr lang="en-US" altLang="zh-CN" sz="1600" dirty="0"/>
                        <a:t>(13)</a:t>
                      </a:r>
                      <a:endParaRPr lang="zh-CN" altLang="en-US" sz="1600" dirty="0">
                        <a:latin typeface="+mj-lt"/>
                        <a:ea typeface="Arial Unicode MS" pitchFamily="34" charset="-122"/>
                        <a:cs typeface="Arial Unicode MS" pitchFamily="34" charset="-122"/>
                      </a:endParaRPr>
                    </a:p>
                  </a:txBody>
                  <a:tcPr anchor="ctr">
                    <a:solidFill>
                      <a:srgbClr val="0B7DCC"/>
                    </a:solidFill>
                  </a:tcPr>
                </a:tc>
                <a:tc>
                  <a:txBody>
                    <a:bodyPr/>
                    <a:lstStyle/>
                    <a:p>
                      <a:pPr algn="ctr"/>
                      <a:r>
                        <a:rPr lang="zh-CN" altLang="en-US" sz="1600" dirty="0"/>
                        <a:t>  健康情况</a:t>
                      </a:r>
                      <a:r>
                        <a:rPr lang="en-US" altLang="zh-CN" sz="1600" dirty="0"/>
                        <a:t>(15)</a:t>
                      </a:r>
                      <a:endParaRPr lang="zh-CN" altLang="en-US" sz="1600" dirty="0">
                        <a:latin typeface="+mj-lt"/>
                        <a:ea typeface="Arial Unicode MS" pitchFamily="34" charset="-122"/>
                        <a:cs typeface="Arial Unicode MS" pitchFamily="34" charset="-122"/>
                      </a:endParaRPr>
                    </a:p>
                  </a:txBody>
                  <a:tcPr anchor="ctr">
                    <a:solidFill>
                      <a:srgbClr val="0B7DCC"/>
                    </a:solidFill>
                  </a:tcPr>
                </a:tc>
                <a:tc>
                  <a:txBody>
                    <a:bodyPr/>
                    <a:lstStyle/>
                    <a:p>
                      <a:pPr algn="ctr"/>
                      <a:r>
                        <a:rPr lang="zh-CN" altLang="en-US" sz="1600" dirty="0"/>
                        <a:t>  网站内容</a:t>
                      </a:r>
                      <a:r>
                        <a:rPr lang="en-US" altLang="zh-CN" sz="1600" dirty="0"/>
                        <a:t>(32)</a:t>
                      </a:r>
                      <a:endParaRPr lang="zh-CN" altLang="en-US" sz="1600" dirty="0">
                        <a:latin typeface="+mj-lt"/>
                        <a:ea typeface="Arial Unicode MS" pitchFamily="34" charset="-122"/>
                        <a:cs typeface="Arial Unicode MS" pitchFamily="34" charset="-122"/>
                      </a:endParaRPr>
                    </a:p>
                  </a:txBody>
                  <a:tcPr anchor="ctr">
                    <a:solidFill>
                      <a:srgbClr val="0B7DCC"/>
                    </a:solidFill>
                  </a:tcPr>
                </a:tc>
                <a:tc>
                  <a:txBody>
                    <a:bodyPr/>
                    <a:lstStyle/>
                    <a:p>
                      <a:pPr algn="ctr"/>
                      <a:r>
                        <a:rPr lang="zh-CN" altLang="en-US" sz="1600" dirty="0"/>
                        <a:t>   监督管理</a:t>
                      </a:r>
                      <a:r>
                        <a:rPr lang="en-US" altLang="zh-CN" sz="1600" dirty="0"/>
                        <a:t>(13)</a:t>
                      </a:r>
                      <a:endParaRPr lang="zh-CN" altLang="en-US" sz="1600" dirty="0">
                        <a:latin typeface="+mj-lt"/>
                        <a:ea typeface="Arial Unicode MS" pitchFamily="34" charset="-122"/>
                        <a:cs typeface="Arial Unicode MS" pitchFamily="34" charset="-122"/>
                      </a:endParaRPr>
                    </a:p>
                  </a:txBody>
                  <a:tcPr anchor="ctr">
                    <a:solidFill>
                      <a:srgbClr val="0B7DCC"/>
                    </a:solidFill>
                  </a:tcPr>
                </a:tc>
                <a:tc>
                  <a:txBody>
                    <a:bodyPr/>
                    <a:lstStyle/>
                    <a:p>
                      <a:pPr algn="ctr"/>
                      <a:r>
                        <a:rPr lang="zh-CN" altLang="en-US" sz="1600" dirty="0"/>
                        <a:t>  网站功能</a:t>
                      </a:r>
                      <a:r>
                        <a:rPr lang="en-US" altLang="zh-CN" sz="1600" dirty="0"/>
                        <a:t>(16)</a:t>
                      </a:r>
                      <a:endParaRPr lang="zh-CN" altLang="en-US" sz="1600" dirty="0">
                        <a:latin typeface="+mj-lt"/>
                        <a:ea typeface="Arial Unicode MS" pitchFamily="34" charset="-122"/>
                        <a:cs typeface="Arial Unicode MS" pitchFamily="34" charset="-122"/>
                      </a:endParaRPr>
                    </a:p>
                  </a:txBody>
                  <a:tcPr anchor="ctr">
                    <a:solidFill>
                      <a:srgbClr val="0B7DCC"/>
                    </a:solidFill>
                  </a:tcPr>
                </a:tc>
                <a:tc>
                  <a:txBody>
                    <a:bodyPr/>
                    <a:lstStyle/>
                    <a:p>
                      <a:pPr algn="ctr"/>
                      <a:r>
                        <a:rPr lang="zh-CN" altLang="en-US" sz="1600" kern="1200" dirty="0"/>
                        <a:t> 支撑保障</a:t>
                      </a:r>
                      <a:r>
                        <a:rPr lang="en-US" altLang="zh-CN" sz="1600" kern="1200" dirty="0"/>
                        <a:t>(11)</a:t>
                      </a:r>
                      <a:endParaRPr lang="zh-CN" altLang="en-US" sz="1600" dirty="0">
                        <a:latin typeface="+mj-lt"/>
                        <a:ea typeface="Arial Unicode MS" pitchFamily="34" charset="-122"/>
                        <a:cs typeface="Arial Unicode MS" pitchFamily="34" charset="-122"/>
                      </a:endParaRPr>
                    </a:p>
                  </a:txBody>
                  <a:tcPr anchor="ctr">
                    <a:solidFill>
                      <a:srgbClr val="0B7DCC"/>
                    </a:solidFill>
                  </a:tcPr>
                </a:tc>
                <a:extLst>
                  <a:ext uri="{0D108BD9-81ED-4DB2-BD59-A6C34878D82A}">
                    <a16:rowId xmlns:a16="http://schemas.microsoft.com/office/drawing/2014/main" val="3923799953"/>
                  </a:ext>
                </a:extLst>
              </a:tr>
              <a:tr h="614363">
                <a:tc>
                  <a:txBody>
                    <a:bodyPr/>
                    <a:lstStyle/>
                    <a:p>
                      <a:pPr algn="ctr"/>
                      <a:r>
                        <a:rPr lang="zh-CN" altLang="en-US" sz="1400" dirty="0"/>
                        <a:t>网站标识码</a:t>
                      </a:r>
                      <a:endParaRPr lang="zh-CN" altLang="en-US" sz="1400" dirty="0">
                        <a:solidFill>
                          <a:schemeClr val="accent5">
                            <a:lumMod val="75000"/>
                          </a:schemeClr>
                        </a:solidFill>
                      </a:endParaRPr>
                    </a:p>
                  </a:txBody>
                  <a:tcPr anchor="ctr"/>
                </a:tc>
                <a:tc>
                  <a:txBody>
                    <a:bodyPr/>
                    <a:lstStyle/>
                    <a:p>
                      <a:r>
                        <a:rPr lang="zh-CN" altLang="en-US" sz="1200" dirty="0">
                          <a:sym typeface="微软雅黑" panose="020B0503020204020204" pitchFamily="34" charset="-122"/>
                        </a:rPr>
                        <a:t>             </a:t>
                      </a:r>
                      <a:r>
                        <a:rPr lang="zh-CN" altLang="en-US" sz="1400" dirty="0">
                          <a:sym typeface="微软雅黑" panose="020B0503020204020204" pitchFamily="34" charset="-122"/>
                        </a:rPr>
                        <a:t>可用情况</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algn="ctr"/>
                      <a:r>
                        <a:rPr lang="zh-CN" altLang="en-US" sz="1400" dirty="0"/>
                        <a:t>信息数据</a:t>
                      </a:r>
                      <a:endParaRPr lang="zh-CN" altLang="en-US" sz="1400" dirty="0">
                        <a:solidFill>
                          <a:schemeClr val="tx1"/>
                        </a:solidFill>
                      </a:endParaRPr>
                    </a:p>
                  </a:txBody>
                  <a:tcPr anchor="ctr"/>
                </a:tc>
                <a:tc>
                  <a:txBody>
                    <a:bodyPr/>
                    <a:lstStyle/>
                    <a:p>
                      <a:pPr algn="ctr"/>
                      <a:r>
                        <a:rPr lang="zh-CN" altLang="en-US" sz="1400" dirty="0"/>
                        <a:t>日常检查</a:t>
                      </a:r>
                      <a:endParaRPr lang="zh-CN" altLang="en-US" sz="1400" dirty="0">
                        <a:solidFill>
                          <a:schemeClr val="tx1"/>
                        </a:solidFill>
                      </a:endParaRPr>
                    </a:p>
                  </a:txBody>
                  <a:tcPr anchor="ctr"/>
                </a:tc>
                <a:tc>
                  <a:txBody>
                    <a:bodyPr/>
                    <a:lstStyle/>
                    <a:p>
                      <a:pPr algn="ctr"/>
                      <a:r>
                        <a:rPr lang="zh-CN" altLang="en-US" sz="1400" dirty="0"/>
                        <a:t>移动适配</a:t>
                      </a:r>
                      <a:endParaRPr lang="zh-CN" altLang="en-US" sz="1400" dirty="0">
                        <a:solidFill>
                          <a:schemeClr val="tx1"/>
                        </a:solidFill>
                      </a:endParaRPr>
                    </a:p>
                  </a:txBody>
                  <a:tcPr anchor="ctr"/>
                </a:tc>
                <a:tc>
                  <a:txBody>
                    <a:bodyPr/>
                    <a:lstStyle/>
                    <a:p>
                      <a:pPr algn="ctr"/>
                      <a:r>
                        <a:rPr lang="zh-CN" altLang="en-US" sz="1400" dirty="0"/>
                        <a:t>公开保障</a:t>
                      </a:r>
                      <a:endParaRPr lang="zh-CN" altLang="en-US" sz="1400" dirty="0">
                        <a:solidFill>
                          <a:schemeClr val="tx1"/>
                        </a:solidFill>
                      </a:endParaRPr>
                    </a:p>
                  </a:txBody>
                  <a:tcPr anchor="ctr"/>
                </a:tc>
                <a:extLst>
                  <a:ext uri="{0D108BD9-81ED-4DB2-BD59-A6C34878D82A}">
                    <a16:rowId xmlns:a16="http://schemas.microsoft.com/office/drawing/2014/main" val="3733333449"/>
                  </a:ext>
                </a:extLst>
              </a:tr>
              <a:tr h="614363">
                <a:tc>
                  <a:txBody>
                    <a:bodyPr/>
                    <a:lstStyle/>
                    <a:p>
                      <a:pPr algn="ctr"/>
                      <a:r>
                        <a:rPr lang="zh-CN" altLang="en-US" sz="1400" dirty="0"/>
                        <a:t>党政机关标识码</a:t>
                      </a:r>
                      <a:endParaRPr lang="zh-CN" altLang="en-US" sz="1400" dirty="0">
                        <a:solidFill>
                          <a:schemeClr val="accent5">
                            <a:lumMod val="75000"/>
                          </a:schemeClr>
                        </a:solidFill>
                      </a:endParaRPr>
                    </a:p>
                  </a:txBody>
                  <a:tcPr anchor="ctr"/>
                </a:tc>
                <a:tc>
                  <a:txBody>
                    <a:bodyPr/>
                    <a:lstStyle/>
                    <a:p>
                      <a:r>
                        <a:rPr lang="zh-CN" altLang="en-US" sz="1400" dirty="0">
                          <a:sym typeface="微软雅黑" panose="020B0503020204020204" pitchFamily="34" charset="-122"/>
                        </a:rPr>
                        <a:t>             更新情况</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t>主题服务</a:t>
                      </a:r>
                      <a:endParaRPr lang="zh-CN" altLang="en-US" sz="1400" dirty="0">
                        <a:solidFill>
                          <a:schemeClr val="tx1"/>
                        </a:solidFill>
                      </a:endParaRPr>
                    </a:p>
                  </a:txBody>
                  <a:tcPr anchor="ctr"/>
                </a:tc>
                <a:tc>
                  <a:txBody>
                    <a:bodyPr/>
                    <a:lstStyle/>
                    <a:p>
                      <a:pPr algn="ctr"/>
                      <a:r>
                        <a:rPr lang="zh-CN" altLang="en-US" sz="1400" dirty="0"/>
                        <a:t>绩效考核</a:t>
                      </a:r>
                      <a:endParaRPr lang="zh-CN" altLang="en-US" sz="1400" dirty="0">
                        <a:solidFill>
                          <a:schemeClr val="tx1"/>
                        </a:solidFill>
                      </a:endParaRPr>
                    </a:p>
                  </a:txBody>
                  <a:tcPr anchor="ctr"/>
                </a:tc>
                <a:tc>
                  <a:txBody>
                    <a:bodyPr/>
                    <a:lstStyle/>
                    <a:p>
                      <a:pPr algn="ctr"/>
                      <a:r>
                        <a:rPr lang="zh-CN" altLang="en-US" sz="1400" dirty="0"/>
                        <a:t>政务微信</a:t>
                      </a:r>
                      <a:endParaRPr lang="zh-CN" altLang="en-US" sz="1400" dirty="0">
                        <a:solidFill>
                          <a:schemeClr val="tx1"/>
                        </a:solidFill>
                      </a:endParaRPr>
                    </a:p>
                  </a:txBody>
                  <a:tcPr anchor="ctr"/>
                </a:tc>
                <a:tc>
                  <a:txBody>
                    <a:bodyPr/>
                    <a:lstStyle/>
                    <a:p>
                      <a:pPr algn="ctr"/>
                      <a:r>
                        <a:rPr lang="zh-CN" altLang="en-US" sz="1400" dirty="0"/>
                        <a:t>服务保障</a:t>
                      </a:r>
                      <a:endParaRPr lang="zh-CN" altLang="en-US" sz="1400" dirty="0">
                        <a:solidFill>
                          <a:schemeClr val="tx1"/>
                        </a:solidFill>
                      </a:endParaRPr>
                    </a:p>
                  </a:txBody>
                  <a:tcPr anchor="ctr"/>
                </a:tc>
                <a:extLst>
                  <a:ext uri="{0D108BD9-81ED-4DB2-BD59-A6C34878D82A}">
                    <a16:rowId xmlns:a16="http://schemas.microsoft.com/office/drawing/2014/main" val="1701678239"/>
                  </a:ext>
                </a:extLst>
              </a:tr>
              <a:tr h="614363">
                <a:tc>
                  <a:txBody>
                    <a:bodyPr/>
                    <a:lstStyle/>
                    <a:p>
                      <a:pPr algn="ctr"/>
                      <a:r>
                        <a:rPr lang="en-US" altLang="zh-CN" sz="1400" dirty="0"/>
                        <a:t>ICP</a:t>
                      </a:r>
                      <a:r>
                        <a:rPr lang="zh-CN" altLang="en-US" sz="1400" dirty="0"/>
                        <a:t>备案信息</a:t>
                      </a:r>
                      <a:endParaRPr lang="zh-CN" altLang="en-US" sz="1400" dirty="0">
                        <a:solidFill>
                          <a:schemeClr val="accent5">
                            <a:lumMod val="75000"/>
                          </a:schemeClr>
                        </a:solidFill>
                      </a:endParaRPr>
                    </a:p>
                  </a:txBody>
                  <a:tcPr anchor="ctr"/>
                </a:tc>
                <a:tc>
                  <a:txBody>
                    <a:bodyPr/>
                    <a:lstStyle/>
                    <a:p>
                      <a:r>
                        <a:rPr lang="zh-CN" altLang="en-US" sz="1400" dirty="0">
                          <a:sym typeface="微软雅黑" panose="020B0503020204020204" pitchFamily="34" charset="-122"/>
                        </a:rPr>
                        <a:t>             商业广告</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t>交流互动</a:t>
                      </a:r>
                      <a:endParaRPr lang="zh-CN" altLang="en-US" sz="1400" dirty="0">
                        <a:solidFill>
                          <a:schemeClr val="tx1"/>
                        </a:solidFill>
                      </a:endParaRPr>
                    </a:p>
                  </a:txBody>
                  <a:tcPr anchor="ctr"/>
                </a:tc>
                <a:tc>
                  <a:txBody>
                    <a:bodyPr/>
                    <a:lstStyle/>
                    <a:p>
                      <a:pPr algn="ctr"/>
                      <a:r>
                        <a:rPr lang="zh-CN" altLang="en-US" sz="1400" dirty="0"/>
                        <a:t>监督举报</a:t>
                      </a:r>
                      <a:endParaRPr lang="zh-CN" altLang="en-US" sz="1400" dirty="0">
                        <a:solidFill>
                          <a:schemeClr val="tx1"/>
                        </a:solidFill>
                      </a:endParaRPr>
                    </a:p>
                  </a:txBody>
                  <a:tcPr anchor="ctr"/>
                </a:tc>
                <a:tc>
                  <a:txBody>
                    <a:bodyPr/>
                    <a:lstStyle/>
                    <a:p>
                      <a:pPr algn="ctr"/>
                      <a:r>
                        <a:rPr lang="zh-CN" altLang="en-US" sz="1400" dirty="0"/>
                        <a:t>站点地图</a:t>
                      </a:r>
                      <a:endParaRPr lang="zh-CN" altLang="en-US" sz="1400" dirty="0">
                        <a:solidFill>
                          <a:schemeClr val="tx1"/>
                        </a:solidFill>
                      </a:endParaRPr>
                    </a:p>
                  </a:txBody>
                  <a:tcPr anchor="ctr"/>
                </a:tc>
                <a:tc>
                  <a:txBody>
                    <a:bodyPr/>
                    <a:lstStyle/>
                    <a:p>
                      <a:pPr algn="ctr"/>
                      <a:r>
                        <a:rPr lang="zh-CN" altLang="en-US" sz="1400" dirty="0"/>
                        <a:t>互动保障</a:t>
                      </a:r>
                      <a:endParaRPr lang="zh-CN" altLang="en-US" sz="1400" dirty="0">
                        <a:solidFill>
                          <a:schemeClr val="tx1"/>
                        </a:solidFill>
                      </a:endParaRPr>
                    </a:p>
                  </a:txBody>
                  <a:tcPr anchor="ctr"/>
                </a:tc>
                <a:extLst>
                  <a:ext uri="{0D108BD9-81ED-4DB2-BD59-A6C34878D82A}">
                    <a16:rowId xmlns:a16="http://schemas.microsoft.com/office/drawing/2014/main" val="1394350872"/>
                  </a:ext>
                </a:extLst>
              </a:tr>
              <a:tr h="614363">
                <a:tc>
                  <a:txBody>
                    <a:bodyPr/>
                    <a:lstStyle/>
                    <a:p>
                      <a:pPr algn="ctr"/>
                      <a:r>
                        <a:rPr lang="zh-CN" altLang="en-US" sz="1400" dirty="0"/>
                        <a:t>页面兼容性</a:t>
                      </a:r>
                      <a:endParaRPr lang="zh-CN" altLang="en-US" sz="1400" dirty="0">
                        <a:solidFill>
                          <a:schemeClr val="accent5">
                            <a:lumMod val="75000"/>
                          </a:schemeClr>
                        </a:solidFill>
                      </a:endParaRPr>
                    </a:p>
                  </a:txBody>
                  <a:tcPr anchor="ctr"/>
                </a:tc>
                <a:tc>
                  <a:txBody>
                    <a:bodyPr/>
                    <a:lstStyle/>
                    <a:p>
                      <a:r>
                        <a:rPr lang="zh-CN" altLang="en-US" sz="1400" dirty="0">
                          <a:sym typeface="微软雅黑" panose="020B0503020204020204" pitchFamily="34" charset="-122"/>
                        </a:rPr>
                        <a:t>             安全规范</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t>专题专栏</a:t>
                      </a:r>
                      <a:endParaRPr lang="zh-CN" altLang="en-US" sz="1400" dirty="0">
                        <a:solidFill>
                          <a:schemeClr val="tx1"/>
                        </a:solidFill>
                      </a:endParaRPr>
                    </a:p>
                  </a:txBody>
                  <a:tcPr anchor="ctr"/>
                </a:tc>
                <a:tc>
                  <a:txBody>
                    <a:bodyPr/>
                    <a:lstStyle/>
                    <a:p>
                      <a:pPr algn="ctr"/>
                      <a:r>
                        <a:rPr lang="zh-CN" altLang="en-US" sz="1400" dirty="0"/>
                        <a:t>集约整合</a:t>
                      </a:r>
                      <a:endParaRPr lang="zh-CN" altLang="en-US" sz="1400" dirty="0">
                        <a:solidFill>
                          <a:schemeClr val="tx1"/>
                        </a:solidFill>
                      </a:endParaRPr>
                    </a:p>
                  </a:txBody>
                  <a:tcPr anchor="ctr"/>
                </a:tc>
                <a:tc>
                  <a:txBody>
                    <a:bodyPr/>
                    <a:lstStyle/>
                    <a:p>
                      <a:pPr algn="ctr"/>
                      <a:r>
                        <a:rPr lang="zh-CN" altLang="en-US" sz="1400" dirty="0"/>
                        <a:t>分享功能</a:t>
                      </a:r>
                      <a:endParaRPr lang="zh-CN" altLang="en-US" sz="1400" dirty="0">
                        <a:solidFill>
                          <a:schemeClr val="tx1"/>
                        </a:solidFill>
                      </a:endParaRPr>
                    </a:p>
                  </a:txBody>
                  <a:tcPr anchor="ctr"/>
                </a:tc>
                <a:tc>
                  <a:txBody>
                    <a:bodyPr/>
                    <a:lstStyle/>
                    <a:p>
                      <a:pPr algn="ctr"/>
                      <a:r>
                        <a:rPr lang="zh-CN" altLang="en-US" sz="1400" dirty="0"/>
                        <a:t>英文版</a:t>
                      </a:r>
                      <a:endParaRPr lang="zh-CN" altLang="en-US" sz="1400" dirty="0">
                        <a:solidFill>
                          <a:schemeClr val="tx1"/>
                        </a:solidFill>
                      </a:endParaRPr>
                    </a:p>
                  </a:txBody>
                  <a:tcPr anchor="ctr"/>
                </a:tc>
                <a:extLst>
                  <a:ext uri="{0D108BD9-81ED-4DB2-BD59-A6C34878D82A}">
                    <a16:rowId xmlns:a16="http://schemas.microsoft.com/office/drawing/2014/main" val="2762818937"/>
                  </a:ext>
                </a:extLst>
              </a:tr>
              <a:tr h="614363">
                <a:tc>
                  <a:txBody>
                    <a:bodyPr/>
                    <a:lstStyle/>
                    <a:p>
                      <a:pPr algn="ctr"/>
                      <a:r>
                        <a:rPr lang="zh-CN" altLang="en-US" sz="1400" dirty="0"/>
                        <a:t>要素完整性</a:t>
                      </a:r>
                      <a:endParaRPr lang="zh-CN" altLang="en-US" sz="1400" dirty="0">
                        <a:solidFill>
                          <a:schemeClr val="accent5">
                            <a:lumMod val="75000"/>
                          </a:schemeClr>
                        </a:solidFill>
                      </a:endParaRPr>
                    </a:p>
                  </a:txBody>
                  <a:tcPr anchor="ctr"/>
                </a:tc>
                <a:tc>
                  <a:txBody>
                    <a:bodyPr/>
                    <a:lstStyle/>
                    <a:p>
                      <a:r>
                        <a:rPr lang="zh-CN" altLang="en-US" sz="1400" dirty="0">
                          <a:sym typeface="微软雅黑" panose="020B0503020204020204" pitchFamily="34" charset="-122"/>
                        </a:rPr>
                        <a:t>              地图规范</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t>重点事项服务</a:t>
                      </a:r>
                      <a:endParaRPr lang="zh-CN" altLang="en-US" sz="1400" dirty="0">
                        <a:solidFill>
                          <a:schemeClr val="tx1"/>
                        </a:solidFill>
                      </a:endParaRPr>
                    </a:p>
                  </a:txBody>
                  <a:tcPr anchor="ctr"/>
                </a:tc>
                <a:tc>
                  <a:txBody>
                    <a:bodyPr/>
                    <a:lstStyle/>
                    <a:p>
                      <a:pPr algn="ctr"/>
                      <a:r>
                        <a:rPr lang="zh-CN" altLang="en-US" sz="1400" dirty="0"/>
                        <a:t>年度评议</a:t>
                      </a:r>
                      <a:endParaRPr lang="zh-CN" altLang="en-US" sz="1400" dirty="0">
                        <a:solidFill>
                          <a:schemeClr val="tx1"/>
                        </a:solidFill>
                      </a:endParaRPr>
                    </a:p>
                  </a:txBody>
                  <a:tcPr anchor="ctr"/>
                </a:tc>
                <a:tc>
                  <a:txBody>
                    <a:bodyPr/>
                    <a:lstStyle/>
                    <a:p>
                      <a:pPr algn="ctr"/>
                      <a:r>
                        <a:rPr lang="zh-CN" altLang="en-US" sz="1400" dirty="0"/>
                        <a:t>公共搜索</a:t>
                      </a:r>
                      <a:endParaRPr lang="zh-CN" altLang="en-US" sz="1400" dirty="0">
                        <a:solidFill>
                          <a:schemeClr val="tx1"/>
                        </a:solidFill>
                      </a:endParaRPr>
                    </a:p>
                  </a:txBody>
                  <a:tcPr anchor="ctr"/>
                </a:tc>
                <a:tc>
                  <a:txBody>
                    <a:bodyPr/>
                    <a:lstStyle/>
                    <a:p>
                      <a:pPr algn="ctr"/>
                      <a:r>
                        <a:rPr lang="zh-CN" altLang="en-US" sz="1400" dirty="0"/>
                        <a:t>年度任务</a:t>
                      </a:r>
                      <a:endParaRPr lang="zh-CN" altLang="en-US" sz="1400" dirty="0">
                        <a:solidFill>
                          <a:schemeClr val="tx1"/>
                        </a:solidFill>
                      </a:endParaRPr>
                    </a:p>
                  </a:txBody>
                  <a:tcPr anchor="ctr"/>
                </a:tc>
                <a:extLst>
                  <a:ext uri="{0D108BD9-81ED-4DB2-BD59-A6C34878D82A}">
                    <a16:rowId xmlns:a16="http://schemas.microsoft.com/office/drawing/2014/main" val="1401819971"/>
                  </a:ext>
                </a:extLst>
              </a:tr>
              <a:tr h="614363">
                <a:tc>
                  <a:txBody>
                    <a:bodyPr/>
                    <a:lstStyle/>
                    <a:p>
                      <a:pPr algn="ctr"/>
                      <a:r>
                        <a:rPr lang="zh-CN" altLang="en-US" sz="1400" dirty="0"/>
                        <a:t>链接规范性</a:t>
                      </a:r>
                      <a:endParaRPr lang="zh-CN" altLang="en-US" sz="1400" dirty="0">
                        <a:solidFill>
                          <a:schemeClr val="accent5">
                            <a:lumMod val="75000"/>
                          </a:schemeClr>
                        </a:solidFill>
                      </a:endParaRPr>
                    </a:p>
                  </a:txBody>
                  <a:tcPr anchor="ct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sym typeface="微软雅黑" panose="020B0503020204020204" pitchFamily="34" charset="-122"/>
                        </a:rPr>
                        <a:t>--</a:t>
                      </a:r>
                      <a:endParaRPr lang="zh-CN" altLang="en-US" sz="1200" dirty="0">
                        <a:solidFill>
                          <a:schemeClr val="accent5">
                            <a:lumMod val="75000"/>
                          </a:schemeClr>
                        </a:solidFill>
                      </a:endParaRPr>
                    </a:p>
                  </a:txBody>
                  <a:tcPr anchor="ctr"/>
                </a:tc>
                <a:tc>
                  <a:txBody>
                    <a:bodyPr/>
                    <a:lstStyle/>
                    <a:p>
                      <a:pPr algn="ctr"/>
                      <a:r>
                        <a:rPr lang="en-US" altLang="zh-CN" sz="1200" dirty="0">
                          <a:sym typeface="微软雅黑" panose="020B0503020204020204" pitchFamily="34" charset="-122"/>
                        </a:rPr>
                        <a:t>--</a:t>
                      </a:r>
                      <a:endParaRPr lang="zh-CN" altLang="en-US" sz="1200" dirty="0">
                        <a:solidFill>
                          <a:srgbClr val="0070C0"/>
                        </a:solidFill>
                      </a:endParaRPr>
                    </a:p>
                  </a:txBody>
                  <a:tcPr anchor="ctr"/>
                </a:tc>
                <a:tc>
                  <a:txBody>
                    <a:bodyPr/>
                    <a:lstStyle/>
                    <a:p>
                      <a:pPr algn="ctr"/>
                      <a:r>
                        <a:rPr lang="zh-CN" altLang="en-US" sz="1400" dirty="0"/>
                        <a:t>网页归档</a:t>
                      </a:r>
                      <a:endParaRPr lang="zh-CN" altLang="en-US" sz="1400" dirty="0">
                        <a:solidFill>
                          <a:schemeClr val="tx1"/>
                        </a:solidFill>
                      </a:endParaRPr>
                    </a:p>
                  </a:txBody>
                  <a:tcPr anchor="ctr"/>
                </a:tc>
                <a:tc>
                  <a:txBody>
                    <a:bodyPr/>
                    <a:lstStyle/>
                    <a:p>
                      <a:pPr algn="ctr"/>
                      <a:r>
                        <a:rPr lang="en-US" altLang="zh-CN" sz="1200" dirty="0">
                          <a:sym typeface="微软雅黑" panose="020B0503020204020204" pitchFamily="34" charset="-122"/>
                        </a:rPr>
                        <a:t>--</a:t>
                      </a:r>
                      <a:endParaRPr lang="zh-CN" altLang="en-US" sz="1200" dirty="0">
                        <a:solidFill>
                          <a:srgbClr val="7030A0"/>
                        </a:solidFill>
                      </a:endParaRPr>
                    </a:p>
                  </a:txBody>
                  <a:tcPr anchor="ctr"/>
                </a:tc>
                <a:extLst>
                  <a:ext uri="{0D108BD9-81ED-4DB2-BD59-A6C34878D82A}">
                    <a16:rowId xmlns:a16="http://schemas.microsoft.com/office/drawing/2014/main" val="2260064912"/>
                  </a:ext>
                </a:extLst>
              </a:tr>
            </a:tbl>
          </a:graphicData>
        </a:graphic>
      </p:graphicFrame>
    </p:spTree>
    <p:extLst>
      <p:ext uri="{BB962C8B-B14F-4D97-AF65-F5344CB8AC3E}">
        <p14:creationId xmlns:p14="http://schemas.microsoft.com/office/powerpoint/2010/main" val="317828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单项否决项考核要点</a:t>
            </a:r>
          </a:p>
        </p:txBody>
      </p:sp>
      <p:graphicFrame>
        <p:nvGraphicFramePr>
          <p:cNvPr id="6" name="表格 5"/>
          <p:cNvGraphicFramePr>
            <a:graphicFrameLocks noGrp="1"/>
          </p:cNvGraphicFramePr>
          <p:nvPr>
            <p:extLst>
              <p:ext uri="{D42A27DB-BD31-4B8C-83A1-F6EECF244321}">
                <p14:modId xmlns:p14="http://schemas.microsoft.com/office/powerpoint/2010/main" val="4273228072"/>
              </p:ext>
            </p:extLst>
          </p:nvPr>
        </p:nvGraphicFramePr>
        <p:xfrm>
          <a:off x="823662" y="1036431"/>
          <a:ext cx="10724326" cy="5644588"/>
        </p:xfrm>
        <a:graphic>
          <a:graphicData uri="http://schemas.openxmlformats.org/drawingml/2006/table">
            <a:tbl>
              <a:tblPr firstRow="1" bandRow="1">
                <a:tableStyleId>{5C22544A-7EE6-4342-B048-85BDC9FD1C3A}</a:tableStyleId>
              </a:tblPr>
              <a:tblGrid>
                <a:gridCol w="1317157">
                  <a:extLst>
                    <a:ext uri="{9D8B030D-6E8A-4147-A177-3AD203B41FA5}">
                      <a16:colId xmlns:a16="http://schemas.microsoft.com/office/drawing/2014/main" val="20000"/>
                    </a:ext>
                  </a:extLst>
                </a:gridCol>
                <a:gridCol w="3585936">
                  <a:extLst>
                    <a:ext uri="{9D8B030D-6E8A-4147-A177-3AD203B41FA5}">
                      <a16:colId xmlns:a16="http://schemas.microsoft.com/office/drawing/2014/main" val="20001"/>
                    </a:ext>
                  </a:extLst>
                </a:gridCol>
                <a:gridCol w="5821233">
                  <a:extLst>
                    <a:ext uri="{9D8B030D-6E8A-4147-A177-3AD203B41FA5}">
                      <a16:colId xmlns:a16="http://schemas.microsoft.com/office/drawing/2014/main" val="20002"/>
                    </a:ext>
                  </a:extLst>
                </a:gridCol>
              </a:tblGrid>
              <a:tr h="391467">
                <a:tc>
                  <a:txBody>
                    <a:bodyPr/>
                    <a:lstStyle/>
                    <a:p>
                      <a:pPr algn="ctr">
                        <a:lnSpc>
                          <a:spcPct val="115000"/>
                        </a:lnSpc>
                        <a:spcAft>
                          <a:spcPts val="0"/>
                        </a:spcAft>
                      </a:pPr>
                      <a:r>
                        <a:rPr lang="zh-CN" sz="2000" kern="0" dirty="0">
                          <a:effectLst/>
                        </a:rPr>
                        <a:t>二级</a:t>
                      </a:r>
                      <a:r>
                        <a:rPr lang="zh-CN" sz="2000" kern="0" dirty="0">
                          <a:effectLst/>
                          <a:latin typeface="微软雅黑" panose="020B0503020204020204" charset="-122"/>
                          <a:ea typeface="微软雅黑" panose="020B0503020204020204" charset="-122"/>
                        </a:rPr>
                        <a:t>指标</a:t>
                      </a:r>
                      <a:endParaRPr lang="zh-CN" sz="2000" kern="100" dirty="0">
                        <a:solidFill>
                          <a:schemeClr val="bg1"/>
                        </a:solidFill>
                        <a:effectLst/>
                        <a:latin typeface="微软雅黑" panose="020B0503020204020204" charset="-122"/>
                        <a:ea typeface="微软雅黑" panose="020B0503020204020204" charset="-122"/>
                        <a:cs typeface="Times New Roman" panose="02020603050405020304"/>
                      </a:endParaRPr>
                    </a:p>
                  </a:txBody>
                  <a:tcPr marL="68390" marR="68390" marT="0" marB="0" anchor="ctr">
                    <a:solidFill>
                      <a:srgbClr val="0B7DCC"/>
                    </a:solidFill>
                  </a:tcPr>
                </a:tc>
                <a:tc>
                  <a:txBody>
                    <a:bodyPr/>
                    <a:lstStyle/>
                    <a:p>
                      <a:pPr algn="ctr">
                        <a:lnSpc>
                          <a:spcPct val="115000"/>
                        </a:lnSpc>
                        <a:spcAft>
                          <a:spcPts val="0"/>
                        </a:spcAft>
                      </a:pPr>
                      <a:r>
                        <a:rPr lang="zh-CN" altLang="en-US" sz="2000" kern="0" dirty="0">
                          <a:effectLst/>
                        </a:rPr>
                        <a:t>考察点</a:t>
                      </a:r>
                      <a:endParaRPr lang="zh-CN" sz="2000" kern="100" dirty="0">
                        <a:solidFill>
                          <a:schemeClr val="bg1"/>
                        </a:solidFill>
                        <a:effectLst/>
                        <a:latin typeface="+mn-ea"/>
                        <a:ea typeface="+mn-ea"/>
                        <a:cs typeface="Times New Roman" panose="02020603050405020304"/>
                      </a:endParaRPr>
                    </a:p>
                  </a:txBody>
                  <a:tcPr marL="68390" marR="68390" marT="0" marB="0" anchor="ctr">
                    <a:solidFill>
                      <a:srgbClr val="0B7DCC"/>
                    </a:solidFill>
                  </a:tcPr>
                </a:tc>
                <a:tc>
                  <a:txBody>
                    <a:bodyPr/>
                    <a:lstStyle/>
                    <a:p>
                      <a:pPr algn="ctr">
                        <a:lnSpc>
                          <a:spcPct val="115000"/>
                        </a:lnSpc>
                        <a:spcAft>
                          <a:spcPts val="0"/>
                        </a:spcAft>
                      </a:pPr>
                      <a:r>
                        <a:rPr lang="zh-CN" altLang="en-US" sz="2000" kern="100" dirty="0">
                          <a:effectLst/>
                        </a:rPr>
                        <a:t>扣分细则</a:t>
                      </a:r>
                      <a:endParaRPr lang="zh-CN" sz="2000" kern="100" dirty="0">
                        <a:solidFill>
                          <a:schemeClr val="bg1"/>
                        </a:solidFill>
                        <a:effectLst/>
                        <a:latin typeface="+mn-ea"/>
                        <a:ea typeface="+mn-ea"/>
                        <a:cs typeface="Times New Roman" panose="02020603050405020304"/>
                      </a:endParaRPr>
                    </a:p>
                  </a:txBody>
                  <a:tcPr marL="68390" marR="68390" marT="0" marB="0" anchor="ctr">
                    <a:solidFill>
                      <a:srgbClr val="0B7DCC"/>
                    </a:solidFill>
                  </a:tcPr>
                </a:tc>
                <a:extLst>
                  <a:ext uri="{0D108BD9-81ED-4DB2-BD59-A6C34878D82A}">
                    <a16:rowId xmlns:a16="http://schemas.microsoft.com/office/drawing/2014/main" val="10000"/>
                  </a:ext>
                </a:extLst>
              </a:tr>
              <a:tr h="728957">
                <a:tc>
                  <a:txBody>
                    <a:bodyPr/>
                    <a:lstStyle/>
                    <a:p>
                      <a:pPr algn="ctr" latinLnBrk="1">
                        <a:spcAft>
                          <a:spcPts val="0"/>
                        </a:spcAft>
                      </a:pPr>
                      <a:r>
                        <a:rPr lang="zh-CN" sz="1600" kern="0" dirty="0"/>
                        <a:t>站点无法访问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首页打不开的次数占全部监测次数的比例。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1</a:t>
                      </a:r>
                      <a:r>
                        <a:rPr lang="zh-CN" sz="1600" kern="0" dirty="0"/>
                        <a:t>周，每天间隔性访问</a:t>
                      </a:r>
                      <a:r>
                        <a:rPr lang="en-US" sz="1600" kern="0" dirty="0"/>
                        <a:t>20</a:t>
                      </a:r>
                      <a:r>
                        <a:rPr lang="zh-CN" sz="1600" kern="0" dirty="0"/>
                        <a:t>次以上，超过（含）</a:t>
                      </a:r>
                      <a:r>
                        <a:rPr lang="en-US" sz="1600" kern="0" dirty="0"/>
                        <a:t>15</a:t>
                      </a:r>
                      <a:r>
                        <a:rPr lang="zh-CN" sz="1600" kern="0" dirty="0"/>
                        <a:t>秒网站仍打不开的次数比例累计超过（含）</a:t>
                      </a:r>
                      <a:r>
                        <a:rPr lang="en-US" sz="1600" kern="0" dirty="0"/>
                        <a:t>5%</a:t>
                      </a:r>
                      <a:r>
                        <a:rPr lang="zh-CN" sz="1600" kern="0" dirty="0"/>
                        <a:t>，即单项否决。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1"/>
                  </a:ext>
                </a:extLst>
              </a:tr>
              <a:tr h="934499">
                <a:tc>
                  <a:txBody>
                    <a:bodyPr/>
                    <a:lstStyle/>
                    <a:p>
                      <a:pPr algn="ctr" latinLnBrk="1">
                        <a:spcAft>
                          <a:spcPts val="0"/>
                        </a:spcAft>
                      </a:pPr>
                      <a:r>
                        <a:rPr lang="zh-CN" sz="1600" kern="0" dirty="0"/>
                        <a:t>网站不更新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首页栏目信息更新情况。</a:t>
                      </a:r>
                      <a:br>
                        <a:rPr lang="en-US" sz="1600" kern="0" dirty="0"/>
                      </a:br>
                      <a:r>
                        <a:rPr lang="zh-CN" sz="1600" kern="0" dirty="0"/>
                        <a:t>如首页仅为网站栏目导航入口，则检查所有二级页面栏目信息的更新情况。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2</a:t>
                      </a:r>
                      <a:r>
                        <a:rPr lang="zh-CN" sz="1600" kern="0" dirty="0"/>
                        <a:t>周，首页栏目无信息更新的，即单项否决。</a:t>
                      </a:r>
                      <a:br>
                        <a:rPr lang="en-US" sz="1600" kern="0" dirty="0"/>
                      </a:br>
                      <a:r>
                        <a:rPr lang="zh-CN" sz="1600" kern="0" dirty="0"/>
                        <a:t>（注：</a:t>
                      </a:r>
                      <a:r>
                        <a:rPr lang="zh-CN" sz="1600" u="sng" kern="0" dirty="0">
                          <a:effectLst>
                            <a:outerShdw blurRad="38100" dist="38100" dir="2700000" algn="tl">
                              <a:srgbClr val="000000">
                                <a:alpha val="43137"/>
                              </a:srgbClr>
                            </a:outerShdw>
                          </a:effectLst>
                        </a:rPr>
                        <a:t>未注明信息发布时间的视为不更新</a:t>
                      </a:r>
                      <a:r>
                        <a:rPr lang="zh-CN" sz="1600" kern="0" dirty="0"/>
                        <a:t>，下同。）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2"/>
                  </a:ext>
                </a:extLst>
              </a:tr>
              <a:tr h="1681367">
                <a:tc>
                  <a:txBody>
                    <a:bodyPr/>
                    <a:lstStyle/>
                    <a:p>
                      <a:pPr algn="ctr" latinLnBrk="1">
                        <a:spcAft>
                          <a:spcPts val="0"/>
                        </a:spcAft>
                      </a:pPr>
                      <a:r>
                        <a:rPr lang="zh-CN" sz="1600" kern="0" dirty="0"/>
                        <a:t>栏目不更新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动态、要闻、通知公告、政策文件等信息长期未更新的栏目数量；</a:t>
                      </a:r>
                      <a:br>
                        <a:rPr lang="en-US" sz="1600" kern="0" dirty="0"/>
                      </a:br>
                      <a:r>
                        <a:rPr lang="en-US" sz="1600" kern="0" dirty="0"/>
                        <a:t>2.</a:t>
                      </a:r>
                      <a:r>
                        <a:rPr lang="zh-CN" sz="1600" kern="0" dirty="0"/>
                        <a:t>网站中应更新但长期未更新的栏目数量；</a:t>
                      </a:r>
                      <a:br>
                        <a:rPr lang="en-US" sz="1600" kern="0" dirty="0"/>
                      </a:br>
                      <a:r>
                        <a:rPr lang="en-US" sz="1600" kern="0" dirty="0"/>
                        <a:t>3.</a:t>
                      </a:r>
                      <a:r>
                        <a:rPr lang="zh-CN" sz="1600" kern="0" dirty="0"/>
                        <a:t>网站中的空白栏目（有栏目无内容）数量。</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监测时间点前</a:t>
                      </a:r>
                      <a:r>
                        <a:rPr lang="en-US" sz="1600" u="sng" kern="0" dirty="0">
                          <a:effectLst>
                            <a:outerShdw blurRad="38100" dist="38100" dir="2700000" algn="tl">
                              <a:srgbClr val="000000">
                                <a:alpha val="43137"/>
                              </a:srgbClr>
                            </a:outerShdw>
                          </a:effectLst>
                        </a:rPr>
                        <a:t>2</a:t>
                      </a:r>
                      <a:r>
                        <a:rPr lang="zh-CN" sz="1600" u="sng" kern="0" dirty="0">
                          <a:effectLst>
                            <a:outerShdw blurRad="38100" dist="38100" dir="2700000" algn="tl">
                              <a:srgbClr val="000000">
                                <a:alpha val="43137"/>
                              </a:srgbClr>
                            </a:outerShdw>
                          </a:effectLst>
                        </a:rPr>
                        <a:t>周</a:t>
                      </a:r>
                      <a:r>
                        <a:rPr lang="zh-CN" sz="1600" kern="0" dirty="0"/>
                        <a:t>内的动态、要闻类栏目，以及监测时间点前</a:t>
                      </a:r>
                      <a:r>
                        <a:rPr lang="en-US" sz="1600" kern="0" dirty="0"/>
                        <a:t>6</a:t>
                      </a:r>
                      <a:r>
                        <a:rPr lang="zh-CN" sz="1600" kern="0" dirty="0"/>
                        <a:t>个月内的通知公告、政策文件类栏目，累计超过（含）</a:t>
                      </a:r>
                      <a:r>
                        <a:rPr lang="en-US" sz="1600" kern="0" dirty="0"/>
                        <a:t>5</a:t>
                      </a:r>
                      <a:r>
                        <a:rPr lang="zh-CN" sz="1600" kern="0" dirty="0"/>
                        <a:t>个未更新；</a:t>
                      </a:r>
                      <a:br>
                        <a:rPr lang="en-US" sz="1600" kern="0" dirty="0"/>
                      </a:br>
                      <a:r>
                        <a:rPr lang="en-US" sz="1600" kern="0" dirty="0"/>
                        <a:t>2.</a:t>
                      </a:r>
                      <a:r>
                        <a:rPr lang="zh-CN" sz="1600" kern="0" dirty="0"/>
                        <a:t>网站中应更新但长期未更新的栏目数超过（含）</a:t>
                      </a:r>
                      <a:r>
                        <a:rPr lang="en-US" sz="1600" kern="0" dirty="0"/>
                        <a:t>10</a:t>
                      </a:r>
                      <a:r>
                        <a:rPr lang="zh-CN" sz="1600" kern="0" dirty="0"/>
                        <a:t>个；</a:t>
                      </a:r>
                      <a:br>
                        <a:rPr lang="en-US" sz="1600" kern="0" dirty="0"/>
                      </a:br>
                      <a:r>
                        <a:rPr lang="en-US" sz="1600" kern="0" dirty="0"/>
                        <a:t>3.</a:t>
                      </a:r>
                      <a:r>
                        <a:rPr lang="zh-CN" sz="1600" kern="0" dirty="0"/>
                        <a:t>空白栏目数量超过（含）</a:t>
                      </a:r>
                      <a:r>
                        <a:rPr lang="en-US" sz="1600" kern="0" dirty="0"/>
                        <a:t>5</a:t>
                      </a:r>
                      <a:r>
                        <a:rPr lang="zh-CN" sz="1600" kern="0" dirty="0"/>
                        <a:t>个。</a:t>
                      </a:r>
                      <a:br>
                        <a:rPr lang="en-US" sz="1600" kern="0" dirty="0"/>
                      </a:br>
                      <a:r>
                        <a:rPr lang="zh-CN" sz="1600" kern="0" dirty="0"/>
                        <a:t>上述情况出现任意一种，即单项否决。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3"/>
                  </a:ext>
                </a:extLst>
              </a:tr>
              <a:tr h="1013166">
                <a:tc>
                  <a:txBody>
                    <a:bodyPr/>
                    <a:lstStyle/>
                    <a:p>
                      <a:pPr algn="ctr" latinLnBrk="1">
                        <a:spcAft>
                          <a:spcPts val="0"/>
                        </a:spcAft>
                      </a:pPr>
                      <a:r>
                        <a:rPr lang="zh-CN" sz="1600" kern="0" dirty="0"/>
                        <a:t>严重错误</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网站存在严重错别字；</a:t>
                      </a:r>
                      <a:br>
                        <a:rPr lang="en-US" sz="1600" kern="0" dirty="0"/>
                      </a:br>
                      <a:r>
                        <a:rPr lang="en-US" sz="1600" kern="0" dirty="0"/>
                        <a:t>2.</a:t>
                      </a:r>
                      <a:r>
                        <a:rPr lang="zh-CN" sz="1600" kern="0" dirty="0"/>
                        <a:t>网站存在虚假或伪造内容；</a:t>
                      </a:r>
                      <a:br>
                        <a:rPr lang="en-US" sz="1600" kern="0" dirty="0"/>
                      </a:br>
                      <a:r>
                        <a:rPr lang="en-US" sz="1600" kern="0" dirty="0"/>
                        <a:t>3.</a:t>
                      </a:r>
                      <a:r>
                        <a:rPr lang="zh-CN" sz="1600" kern="0" dirty="0"/>
                        <a:t>网站存在反动、暴力、色情等内容。</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网站出现严重错别字（例如，将党和国家领导人姓名写错）、虚假或伪造内容（例如，严重不符合实际情况的文字、图片、视频）以及反动、暴力、色情等内容的，即单项否决。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4"/>
                  </a:ext>
                </a:extLst>
              </a:tr>
              <a:tr h="895132">
                <a:tc>
                  <a:txBody>
                    <a:bodyPr/>
                    <a:lstStyle/>
                    <a:p>
                      <a:pPr algn="ctr" latinLnBrk="1">
                        <a:spcAft>
                          <a:spcPts val="0"/>
                        </a:spcAft>
                      </a:pPr>
                      <a:r>
                        <a:rPr lang="zh-CN" sz="1600" kern="0" dirty="0"/>
                        <a:t>互动回应差</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互动回应类栏目长期未回应的情况。</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监测时间点前</a:t>
                      </a:r>
                      <a:r>
                        <a:rPr lang="en-US" sz="1600" kern="0" dirty="0"/>
                        <a:t>1</a:t>
                      </a:r>
                      <a:r>
                        <a:rPr lang="zh-CN" sz="1600" kern="0" dirty="0"/>
                        <a:t>年内，要求对公众信件、留言及时答复处理的政务咨询类栏目（在线访谈、调查征集、举报投诉类栏目除外）中存在超过</a:t>
                      </a:r>
                      <a:r>
                        <a:rPr lang="zh-CN" sz="1600" u="sng" kern="0" dirty="0">
                          <a:effectLst>
                            <a:outerShdw blurRad="38100" dist="38100" dir="2700000" algn="tl">
                              <a:srgbClr val="000000">
                                <a:alpha val="43137"/>
                              </a:srgbClr>
                            </a:outerShdw>
                          </a:effectLst>
                        </a:rPr>
                        <a:t>三个月未回应</a:t>
                      </a:r>
                      <a:r>
                        <a:rPr lang="zh-CN" sz="1600" kern="0" dirty="0"/>
                        <a:t>的现象，即单项否决。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5"/>
                  </a:ext>
                </a:extLst>
              </a:tr>
            </a:tbl>
          </a:graphicData>
        </a:graphic>
      </p:graphicFrame>
      <p:sp>
        <p:nvSpPr>
          <p:cNvPr id="7" name="文本框 6"/>
          <p:cNvSpPr txBox="1"/>
          <p:nvPr/>
        </p:nvSpPr>
        <p:spPr>
          <a:xfrm>
            <a:off x="105069" y="2182531"/>
            <a:ext cx="553998" cy="3485122"/>
          </a:xfrm>
          <a:prstGeom prst="rect">
            <a:avLst/>
          </a:prstGeom>
          <a:noFill/>
        </p:spPr>
        <p:txBody>
          <a:bodyPr vert="eaVert" wrap="square" rtlCol="0">
            <a:spAutoFit/>
          </a:bodyPr>
          <a:lstStyle/>
          <a:p>
            <a:r>
              <a:rPr lang="zh-CN" altLang="en-US" sz="2400" b="1" dirty="0">
                <a:solidFill>
                  <a:srgbClr val="FF0000"/>
                </a:solidFill>
                <a:latin typeface="微软雅黑" panose="020B0503020204020204" charset="-122"/>
                <a:ea typeface="微软雅黑" panose="020B0503020204020204" charset="-122"/>
              </a:rPr>
              <a:t>单  项  否  决  项</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A2D08-430D-4BBA-BEDD-9428DEF4D3C4}"/>
              </a:ext>
            </a:extLst>
          </p:cNvPr>
          <p:cNvSpPr>
            <a:spLocks noGrp="1"/>
          </p:cNvSpPr>
          <p:nvPr>
            <p:ph type="title"/>
          </p:nvPr>
        </p:nvSpPr>
        <p:spPr/>
        <p:txBody>
          <a:bodyPr/>
          <a:lstStyle/>
          <a:p>
            <a:r>
              <a:rPr lang="en-US" altLang="zh-CN" sz="3600" dirty="0"/>
              <a:t>2 </a:t>
            </a:r>
            <a:r>
              <a:rPr lang="zh-CN" altLang="en-US" sz="3600" dirty="0"/>
              <a:t>栏目架构建设规划</a:t>
            </a:r>
            <a:endParaRPr lang="zh-CN" altLang="en-US" dirty="0"/>
          </a:p>
        </p:txBody>
      </p:sp>
      <p:graphicFrame>
        <p:nvGraphicFramePr>
          <p:cNvPr id="4" name="表格 3">
            <a:extLst>
              <a:ext uri="{FF2B5EF4-FFF2-40B4-BE49-F238E27FC236}">
                <a16:creationId xmlns:a16="http://schemas.microsoft.com/office/drawing/2014/main" id="{42610571-D7FC-4975-B716-7A0184F03E41}"/>
              </a:ext>
            </a:extLst>
          </p:cNvPr>
          <p:cNvGraphicFramePr>
            <a:graphicFrameLocks noGrp="1"/>
          </p:cNvGraphicFramePr>
          <p:nvPr>
            <p:extLst>
              <p:ext uri="{D42A27DB-BD31-4B8C-83A1-F6EECF244321}">
                <p14:modId xmlns:p14="http://schemas.microsoft.com/office/powerpoint/2010/main" val="212628207"/>
              </p:ext>
            </p:extLst>
          </p:nvPr>
        </p:nvGraphicFramePr>
        <p:xfrm>
          <a:off x="251453" y="1127228"/>
          <a:ext cx="11368799" cy="5318606"/>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3614173">
                  <a:extLst>
                    <a:ext uri="{9D8B030D-6E8A-4147-A177-3AD203B41FA5}">
                      <a16:colId xmlns:a16="http://schemas.microsoft.com/office/drawing/2014/main" val="2455183057"/>
                    </a:ext>
                  </a:extLst>
                </a:gridCol>
                <a:gridCol w="1980227">
                  <a:extLst>
                    <a:ext uri="{9D8B030D-6E8A-4147-A177-3AD203B41FA5}">
                      <a16:colId xmlns:a16="http://schemas.microsoft.com/office/drawing/2014/main" val="3340318834"/>
                    </a:ext>
                  </a:extLst>
                </a:gridCol>
                <a:gridCol w="2426173">
                  <a:extLst>
                    <a:ext uri="{9D8B030D-6E8A-4147-A177-3AD203B41FA5}">
                      <a16:colId xmlns:a16="http://schemas.microsoft.com/office/drawing/2014/main" val="2634770568"/>
                    </a:ext>
                  </a:extLst>
                </a:gridCol>
                <a:gridCol w="1677600">
                  <a:extLst>
                    <a:ext uri="{9D8B030D-6E8A-4147-A177-3AD203B41FA5}">
                      <a16:colId xmlns:a16="http://schemas.microsoft.com/office/drawing/2014/main" val="2025626951"/>
                    </a:ext>
                  </a:extLst>
                </a:gridCol>
                <a:gridCol w="1670626">
                  <a:extLst>
                    <a:ext uri="{9D8B030D-6E8A-4147-A177-3AD203B41FA5}">
                      <a16:colId xmlns:a16="http://schemas.microsoft.com/office/drawing/2014/main" val="2920303765"/>
                    </a:ext>
                  </a:extLst>
                </a:gridCol>
              </a:tblGrid>
              <a:tr h="525600">
                <a:tc>
                  <a:txBody>
                    <a:bodyPr/>
                    <a:lstStyle/>
                    <a:p>
                      <a:pPr algn="ctr"/>
                      <a:r>
                        <a:rPr lang="zh-CN" altLang="en-US" sz="1600" dirty="0">
                          <a:solidFill>
                            <a:schemeClr val="tx1"/>
                          </a:solidFill>
                        </a:rPr>
                        <a:t> 政府信息公开</a:t>
                      </a:r>
                      <a:endParaRPr lang="zh-CN" altLang="en-US" sz="1600" dirty="0">
                        <a:solidFill>
                          <a:schemeClr val="bg1"/>
                        </a:solidFill>
                        <a:latin typeface="+mj-lt"/>
                        <a:ea typeface="Arial Unicode MS" pitchFamily="34" charset="-122"/>
                        <a:cs typeface="Arial Unicode MS" pitchFamily="34" charset="-122"/>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1" dirty="0">
                          <a:solidFill>
                            <a:schemeClr val="tx1"/>
                          </a:solidFill>
                        </a:rPr>
                        <a:t> 五公开</a:t>
                      </a:r>
                      <a:endParaRPr lang="zh-CN" altLang="en-US" sz="1600" b="1"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重点领域公开</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交流互动</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专题专栏  </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23799953"/>
                  </a:ext>
                </a:extLst>
              </a:tr>
              <a:tr h="599182">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72788">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450488689"/>
                  </a:ext>
                </a:extLst>
              </a:tr>
              <a:tr h="525126">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713636"/>
                  </a:ext>
                </a:extLst>
              </a:tr>
            </a:tbl>
          </a:graphicData>
        </a:graphic>
      </p:graphicFrame>
      <p:grpSp>
        <p:nvGrpSpPr>
          <p:cNvPr id="47" name="组合 46">
            <a:extLst>
              <a:ext uri="{FF2B5EF4-FFF2-40B4-BE49-F238E27FC236}">
                <a16:creationId xmlns:a16="http://schemas.microsoft.com/office/drawing/2014/main" id="{B98B33E0-DFC3-4AE3-8178-6CC123EE8282}"/>
              </a:ext>
            </a:extLst>
          </p:cNvPr>
          <p:cNvGrpSpPr/>
          <p:nvPr/>
        </p:nvGrpSpPr>
        <p:grpSpPr>
          <a:xfrm>
            <a:off x="351090" y="1883098"/>
            <a:ext cx="1058330" cy="291307"/>
            <a:chOff x="268922" y="1369771"/>
            <a:chExt cx="1070071" cy="395999"/>
          </a:xfrm>
        </p:grpSpPr>
        <p:sp>
          <p:nvSpPr>
            <p:cNvPr id="48" name="圆角矩形 45">
              <a:extLst>
                <a:ext uri="{FF2B5EF4-FFF2-40B4-BE49-F238E27FC236}">
                  <a16:creationId xmlns:a16="http://schemas.microsoft.com/office/drawing/2014/main" id="{92CE20E8-E9D3-4E00-A4AD-1CD6B63303C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圆角矩形 7">
              <a:extLst>
                <a:ext uri="{FF2B5EF4-FFF2-40B4-BE49-F238E27FC236}">
                  <a16:creationId xmlns:a16="http://schemas.microsoft.com/office/drawing/2014/main" id="{A18ADABF-5507-44A1-AC66-CFCF1E2D74EC}"/>
                </a:ext>
              </a:extLst>
            </p:cNvPr>
            <p:cNvSpPr/>
            <p:nvPr/>
          </p:nvSpPr>
          <p:spPr>
            <a:xfrm>
              <a:off x="280520" y="1381368"/>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领导之窗</a:t>
              </a:r>
            </a:p>
          </p:txBody>
        </p:sp>
      </p:grpSp>
      <p:grpSp>
        <p:nvGrpSpPr>
          <p:cNvPr id="50" name="组合 49">
            <a:extLst>
              <a:ext uri="{FF2B5EF4-FFF2-40B4-BE49-F238E27FC236}">
                <a16:creationId xmlns:a16="http://schemas.microsoft.com/office/drawing/2014/main" id="{C622568D-E8CA-4F48-86FD-0AAA1AB3D0A8}"/>
              </a:ext>
            </a:extLst>
          </p:cNvPr>
          <p:cNvGrpSpPr/>
          <p:nvPr/>
        </p:nvGrpSpPr>
        <p:grpSpPr>
          <a:xfrm>
            <a:off x="335124" y="2371651"/>
            <a:ext cx="1069941" cy="310344"/>
            <a:chOff x="253923" y="1932969"/>
            <a:chExt cx="1382164" cy="522970"/>
          </a:xfrm>
        </p:grpSpPr>
        <p:sp>
          <p:nvSpPr>
            <p:cNvPr id="51" name="圆角矩形 49">
              <a:extLst>
                <a:ext uri="{FF2B5EF4-FFF2-40B4-BE49-F238E27FC236}">
                  <a16:creationId xmlns:a16="http://schemas.microsoft.com/office/drawing/2014/main" id="{EBD6A272-20A9-4BF7-B229-9BC8B09C989F}"/>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圆角矩形 10">
              <a:extLst>
                <a:ext uri="{FF2B5EF4-FFF2-40B4-BE49-F238E27FC236}">
                  <a16:creationId xmlns:a16="http://schemas.microsoft.com/office/drawing/2014/main" id="{746FD49F-DDE5-4FE4-AF97-73601B8B559C}"/>
                </a:ext>
              </a:extLst>
            </p:cNvPr>
            <p:cNvSpPr/>
            <p:nvPr/>
          </p:nvSpPr>
          <p:spPr>
            <a:xfrm>
              <a:off x="253923" y="1973790"/>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机构设置</a:t>
              </a:r>
            </a:p>
          </p:txBody>
        </p:sp>
      </p:grpSp>
      <p:grpSp>
        <p:nvGrpSpPr>
          <p:cNvPr id="53" name="组合 52">
            <a:extLst>
              <a:ext uri="{FF2B5EF4-FFF2-40B4-BE49-F238E27FC236}">
                <a16:creationId xmlns:a16="http://schemas.microsoft.com/office/drawing/2014/main" id="{90C8FB6D-5FED-4CD6-871D-06B92494254F}"/>
              </a:ext>
            </a:extLst>
          </p:cNvPr>
          <p:cNvGrpSpPr/>
          <p:nvPr/>
        </p:nvGrpSpPr>
        <p:grpSpPr>
          <a:xfrm>
            <a:off x="344854" y="2847272"/>
            <a:ext cx="1058330" cy="291307"/>
            <a:chOff x="268922" y="2612318"/>
            <a:chExt cx="1070071" cy="395999"/>
          </a:xfrm>
        </p:grpSpPr>
        <p:sp>
          <p:nvSpPr>
            <p:cNvPr id="54" name="圆角矩形 53">
              <a:extLst>
                <a:ext uri="{FF2B5EF4-FFF2-40B4-BE49-F238E27FC236}">
                  <a16:creationId xmlns:a16="http://schemas.microsoft.com/office/drawing/2014/main" id="{6054B378-D5DF-418B-B536-C7C4D6EE5FD9}"/>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a:extLst>
                <a:ext uri="{FF2B5EF4-FFF2-40B4-BE49-F238E27FC236}">
                  <a16:creationId xmlns:a16="http://schemas.microsoft.com/office/drawing/2014/main" id="{F59F37B7-7C8A-49F5-B9B6-9C0DA6BA146F}"/>
                </a:ext>
              </a:extLst>
            </p:cNvPr>
            <p:cNvSpPr/>
            <p:nvPr/>
          </p:nvSpPr>
          <p:spPr>
            <a:xfrm>
              <a:off x="280520" y="2623916"/>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新闻中心</a:t>
              </a:r>
            </a:p>
          </p:txBody>
        </p:sp>
      </p:grpSp>
      <p:grpSp>
        <p:nvGrpSpPr>
          <p:cNvPr id="56" name="组合 55">
            <a:extLst>
              <a:ext uri="{FF2B5EF4-FFF2-40B4-BE49-F238E27FC236}">
                <a16:creationId xmlns:a16="http://schemas.microsoft.com/office/drawing/2014/main" id="{D2C80DD0-DB50-49D4-B87D-2AAC6E3E4BB5}"/>
              </a:ext>
            </a:extLst>
          </p:cNvPr>
          <p:cNvGrpSpPr/>
          <p:nvPr/>
        </p:nvGrpSpPr>
        <p:grpSpPr>
          <a:xfrm>
            <a:off x="344854" y="3295514"/>
            <a:ext cx="1058330" cy="291307"/>
            <a:chOff x="268922" y="3175516"/>
            <a:chExt cx="1070071" cy="395999"/>
          </a:xfrm>
        </p:grpSpPr>
        <p:sp>
          <p:nvSpPr>
            <p:cNvPr id="57" name="圆角矩形 57">
              <a:extLst>
                <a:ext uri="{FF2B5EF4-FFF2-40B4-BE49-F238E27FC236}">
                  <a16:creationId xmlns:a16="http://schemas.microsoft.com/office/drawing/2014/main" id="{7F439D28-BBDB-4D5E-987A-709900455BC4}"/>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圆角矩形 16">
              <a:extLst>
                <a:ext uri="{FF2B5EF4-FFF2-40B4-BE49-F238E27FC236}">
                  <a16:creationId xmlns:a16="http://schemas.microsoft.com/office/drawing/2014/main" id="{97CCCC06-74A5-4A80-AFA0-6DCC247590D6}"/>
                </a:ext>
              </a:extLst>
            </p:cNvPr>
            <p:cNvSpPr/>
            <p:nvPr/>
          </p:nvSpPr>
          <p:spPr>
            <a:xfrm>
              <a:off x="280520" y="3187114"/>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政府公报</a:t>
              </a:r>
            </a:p>
          </p:txBody>
        </p:sp>
      </p:grpSp>
      <p:grpSp>
        <p:nvGrpSpPr>
          <p:cNvPr id="59" name="组合 58">
            <a:extLst>
              <a:ext uri="{FF2B5EF4-FFF2-40B4-BE49-F238E27FC236}">
                <a16:creationId xmlns:a16="http://schemas.microsoft.com/office/drawing/2014/main" id="{B84F7CCF-062B-4909-95E6-6A2FE13ECFE9}"/>
              </a:ext>
            </a:extLst>
          </p:cNvPr>
          <p:cNvGrpSpPr/>
          <p:nvPr/>
        </p:nvGrpSpPr>
        <p:grpSpPr>
          <a:xfrm>
            <a:off x="351090" y="3779081"/>
            <a:ext cx="1058330" cy="291307"/>
            <a:chOff x="268922" y="3738715"/>
            <a:chExt cx="1070071" cy="395999"/>
          </a:xfrm>
        </p:grpSpPr>
        <p:sp>
          <p:nvSpPr>
            <p:cNvPr id="60" name="圆角矩形 61">
              <a:extLst>
                <a:ext uri="{FF2B5EF4-FFF2-40B4-BE49-F238E27FC236}">
                  <a16:creationId xmlns:a16="http://schemas.microsoft.com/office/drawing/2014/main" id="{52709D3B-F5D8-4413-8707-7FF1999F87EB}"/>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圆角矩形 19">
              <a:extLst>
                <a:ext uri="{FF2B5EF4-FFF2-40B4-BE49-F238E27FC236}">
                  <a16:creationId xmlns:a16="http://schemas.microsoft.com/office/drawing/2014/main" id="{73BA2719-958A-42C7-B757-ACDA517CFFB6}"/>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政府文件</a:t>
              </a:r>
            </a:p>
          </p:txBody>
        </p:sp>
      </p:grpSp>
      <p:grpSp>
        <p:nvGrpSpPr>
          <p:cNvPr id="62" name="组合 61">
            <a:extLst>
              <a:ext uri="{FF2B5EF4-FFF2-40B4-BE49-F238E27FC236}">
                <a16:creationId xmlns:a16="http://schemas.microsoft.com/office/drawing/2014/main" id="{A7732550-E6C3-4C52-8A6B-2A98CBBCFA10}"/>
              </a:ext>
            </a:extLst>
          </p:cNvPr>
          <p:cNvGrpSpPr/>
          <p:nvPr/>
        </p:nvGrpSpPr>
        <p:grpSpPr>
          <a:xfrm>
            <a:off x="335124" y="4282724"/>
            <a:ext cx="1058330" cy="291307"/>
            <a:chOff x="268922" y="4301913"/>
            <a:chExt cx="1070071" cy="395999"/>
          </a:xfrm>
        </p:grpSpPr>
        <p:sp>
          <p:nvSpPr>
            <p:cNvPr id="63" name="圆角矩形 65">
              <a:extLst>
                <a:ext uri="{FF2B5EF4-FFF2-40B4-BE49-F238E27FC236}">
                  <a16:creationId xmlns:a16="http://schemas.microsoft.com/office/drawing/2014/main" id="{D6FFA834-B089-4CEA-82BE-A0811080DFDA}"/>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 name="圆角矩形 22">
              <a:extLst>
                <a:ext uri="{FF2B5EF4-FFF2-40B4-BE49-F238E27FC236}">
                  <a16:creationId xmlns:a16="http://schemas.microsoft.com/office/drawing/2014/main" id="{5A822574-5DA7-4A33-A05C-DA3403386148}"/>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政策法规</a:t>
              </a:r>
            </a:p>
          </p:txBody>
        </p:sp>
      </p:grpSp>
      <p:grpSp>
        <p:nvGrpSpPr>
          <p:cNvPr id="65" name="组合 64">
            <a:extLst>
              <a:ext uri="{FF2B5EF4-FFF2-40B4-BE49-F238E27FC236}">
                <a16:creationId xmlns:a16="http://schemas.microsoft.com/office/drawing/2014/main" id="{BC76FD42-23B7-4F1F-BBF8-4C7FC2252B16}"/>
              </a:ext>
            </a:extLst>
          </p:cNvPr>
          <p:cNvGrpSpPr/>
          <p:nvPr/>
        </p:nvGrpSpPr>
        <p:grpSpPr>
          <a:xfrm>
            <a:off x="344854" y="4756331"/>
            <a:ext cx="1058330" cy="291307"/>
            <a:chOff x="268922" y="4301913"/>
            <a:chExt cx="1070071" cy="395999"/>
          </a:xfrm>
        </p:grpSpPr>
        <p:sp>
          <p:nvSpPr>
            <p:cNvPr id="66" name="圆角矩形 222">
              <a:extLst>
                <a:ext uri="{FF2B5EF4-FFF2-40B4-BE49-F238E27FC236}">
                  <a16:creationId xmlns:a16="http://schemas.microsoft.com/office/drawing/2014/main" id="{EFBC6294-5EB9-42E6-9B10-7F34D3D6AF34}"/>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a:extLst>
                <a:ext uri="{FF2B5EF4-FFF2-40B4-BE49-F238E27FC236}">
                  <a16:creationId xmlns:a16="http://schemas.microsoft.com/office/drawing/2014/main" id="{EC98EC2A-BA8A-40AC-BFD5-9A85AFE36400}"/>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a:t>
              </a:r>
            </a:p>
          </p:txBody>
        </p:sp>
      </p:grpSp>
      <p:grpSp>
        <p:nvGrpSpPr>
          <p:cNvPr id="68" name="组合 67">
            <a:extLst>
              <a:ext uri="{FF2B5EF4-FFF2-40B4-BE49-F238E27FC236}">
                <a16:creationId xmlns:a16="http://schemas.microsoft.com/office/drawing/2014/main" id="{CF1F5CDA-F90E-447A-A147-690872FEBD7A}"/>
              </a:ext>
            </a:extLst>
          </p:cNvPr>
          <p:cNvGrpSpPr/>
          <p:nvPr/>
        </p:nvGrpSpPr>
        <p:grpSpPr>
          <a:xfrm>
            <a:off x="356325" y="5205604"/>
            <a:ext cx="1058330" cy="291307"/>
            <a:chOff x="268922" y="4301913"/>
            <a:chExt cx="1070071" cy="395999"/>
          </a:xfrm>
        </p:grpSpPr>
        <p:sp>
          <p:nvSpPr>
            <p:cNvPr id="69" name="圆角矩形 225">
              <a:extLst>
                <a:ext uri="{FF2B5EF4-FFF2-40B4-BE49-F238E27FC236}">
                  <a16:creationId xmlns:a16="http://schemas.microsoft.com/office/drawing/2014/main" id="{43C66442-90C6-4D53-B703-2ED178A62038}"/>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 name="圆角矩形 22">
              <a:extLst>
                <a:ext uri="{FF2B5EF4-FFF2-40B4-BE49-F238E27FC236}">
                  <a16:creationId xmlns:a16="http://schemas.microsoft.com/office/drawing/2014/main" id="{F52FBE69-3985-472A-AE0E-791010CFD093}"/>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人事信息</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71" name="组合 70">
            <a:extLst>
              <a:ext uri="{FF2B5EF4-FFF2-40B4-BE49-F238E27FC236}">
                <a16:creationId xmlns:a16="http://schemas.microsoft.com/office/drawing/2014/main" id="{8067B8C0-20A5-45FC-8A27-8C75F3965976}"/>
              </a:ext>
            </a:extLst>
          </p:cNvPr>
          <p:cNvGrpSpPr/>
          <p:nvPr/>
        </p:nvGrpSpPr>
        <p:grpSpPr>
          <a:xfrm>
            <a:off x="335124" y="5625213"/>
            <a:ext cx="1058471" cy="291307"/>
            <a:chOff x="280520" y="4301912"/>
            <a:chExt cx="1070214" cy="395999"/>
          </a:xfrm>
        </p:grpSpPr>
        <p:sp>
          <p:nvSpPr>
            <p:cNvPr id="72" name="圆角矩形 228">
              <a:extLst>
                <a:ext uri="{FF2B5EF4-FFF2-40B4-BE49-F238E27FC236}">
                  <a16:creationId xmlns:a16="http://schemas.microsoft.com/office/drawing/2014/main" id="{2B3B19EF-01C7-4688-AC96-DDFE6EA66DD1}"/>
                </a:ext>
              </a:extLst>
            </p:cNvPr>
            <p:cNvSpPr/>
            <p:nvPr/>
          </p:nvSpPr>
          <p:spPr>
            <a:xfrm>
              <a:off x="280663" y="4301912"/>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3" name="圆角矩形 22">
              <a:extLst>
                <a:ext uri="{FF2B5EF4-FFF2-40B4-BE49-F238E27FC236}">
                  <a16:creationId xmlns:a16="http://schemas.microsoft.com/office/drawing/2014/main" id="{8BD2C31F-B8FC-468D-823C-5AE98E4EBE0C}"/>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74" name="组合 73">
            <a:extLst>
              <a:ext uri="{FF2B5EF4-FFF2-40B4-BE49-F238E27FC236}">
                <a16:creationId xmlns:a16="http://schemas.microsoft.com/office/drawing/2014/main" id="{7142E1AF-5042-4644-8FB8-AB8E6891FA8E}"/>
              </a:ext>
            </a:extLst>
          </p:cNvPr>
          <p:cNvGrpSpPr/>
          <p:nvPr/>
        </p:nvGrpSpPr>
        <p:grpSpPr>
          <a:xfrm>
            <a:off x="335124" y="6076239"/>
            <a:ext cx="1058330" cy="291307"/>
            <a:chOff x="268922" y="4301913"/>
            <a:chExt cx="1070071" cy="395999"/>
          </a:xfrm>
        </p:grpSpPr>
        <p:sp>
          <p:nvSpPr>
            <p:cNvPr id="75" name="圆角矩形 228">
              <a:extLst>
                <a:ext uri="{FF2B5EF4-FFF2-40B4-BE49-F238E27FC236}">
                  <a16:creationId xmlns:a16="http://schemas.microsoft.com/office/drawing/2014/main" id="{CA8570EC-5989-4F57-B58F-3600893CEC12}"/>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6" name="圆角矩形 22">
              <a:extLst>
                <a:ext uri="{FF2B5EF4-FFF2-40B4-BE49-F238E27FC236}">
                  <a16:creationId xmlns:a16="http://schemas.microsoft.com/office/drawing/2014/main" id="{2F248855-9CFC-49E8-BE70-C08C0008F773}"/>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77" name="组合 76">
            <a:extLst>
              <a:ext uri="{FF2B5EF4-FFF2-40B4-BE49-F238E27FC236}">
                <a16:creationId xmlns:a16="http://schemas.microsoft.com/office/drawing/2014/main" id="{1A6E0C50-C52B-4C0F-9243-1B5CBB80407C}"/>
              </a:ext>
            </a:extLst>
          </p:cNvPr>
          <p:cNvGrpSpPr/>
          <p:nvPr/>
        </p:nvGrpSpPr>
        <p:grpSpPr>
          <a:xfrm>
            <a:off x="1532880" y="1888505"/>
            <a:ext cx="1058330" cy="291307"/>
            <a:chOff x="268922" y="4301913"/>
            <a:chExt cx="1070071" cy="395999"/>
          </a:xfrm>
        </p:grpSpPr>
        <p:sp>
          <p:nvSpPr>
            <p:cNvPr id="78" name="圆角矩形 231">
              <a:extLst>
                <a:ext uri="{FF2B5EF4-FFF2-40B4-BE49-F238E27FC236}">
                  <a16:creationId xmlns:a16="http://schemas.microsoft.com/office/drawing/2014/main" id="{B4E06016-0778-4BA9-96A7-810888873237}"/>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9" name="圆角矩形 22">
              <a:extLst>
                <a:ext uri="{FF2B5EF4-FFF2-40B4-BE49-F238E27FC236}">
                  <a16:creationId xmlns:a16="http://schemas.microsoft.com/office/drawing/2014/main" id="{C2FA72FF-AAF4-4AC2-8D03-A1CF16F02BBB}"/>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审计报告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80" name="组合 79">
            <a:extLst>
              <a:ext uri="{FF2B5EF4-FFF2-40B4-BE49-F238E27FC236}">
                <a16:creationId xmlns:a16="http://schemas.microsoft.com/office/drawing/2014/main" id="{B4974459-BCA1-4B8A-9A4C-807275A01BC6}"/>
              </a:ext>
            </a:extLst>
          </p:cNvPr>
          <p:cNvGrpSpPr/>
          <p:nvPr/>
        </p:nvGrpSpPr>
        <p:grpSpPr>
          <a:xfrm>
            <a:off x="1521410" y="2392737"/>
            <a:ext cx="1058330" cy="291307"/>
            <a:chOff x="268922" y="4301913"/>
            <a:chExt cx="1070071" cy="395999"/>
          </a:xfrm>
        </p:grpSpPr>
        <p:sp>
          <p:nvSpPr>
            <p:cNvPr id="81" name="圆角矩形 234">
              <a:extLst>
                <a:ext uri="{FF2B5EF4-FFF2-40B4-BE49-F238E27FC236}">
                  <a16:creationId xmlns:a16="http://schemas.microsoft.com/office/drawing/2014/main" id="{24520C6A-747F-4165-B4E7-DDF6A98B19CB}"/>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2" name="圆角矩形 22">
              <a:extLst>
                <a:ext uri="{FF2B5EF4-FFF2-40B4-BE49-F238E27FC236}">
                  <a16:creationId xmlns:a16="http://schemas.microsoft.com/office/drawing/2014/main" id="{55FAFFEC-7C14-44CB-9C05-2CBBFE139F58}"/>
                </a:ext>
              </a:extLst>
            </p:cNvPr>
            <p:cNvSpPr/>
            <p:nvPr/>
          </p:nvSpPr>
          <p:spPr>
            <a:xfrm>
              <a:off x="280520" y="4313511"/>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政府采购</a:t>
              </a:r>
            </a:p>
          </p:txBody>
        </p:sp>
      </p:grpSp>
      <p:grpSp>
        <p:nvGrpSpPr>
          <p:cNvPr id="83" name="组合 82">
            <a:extLst>
              <a:ext uri="{FF2B5EF4-FFF2-40B4-BE49-F238E27FC236}">
                <a16:creationId xmlns:a16="http://schemas.microsoft.com/office/drawing/2014/main" id="{D467E6C5-E3FC-4347-B2FA-88758FD7893D}"/>
              </a:ext>
            </a:extLst>
          </p:cNvPr>
          <p:cNvGrpSpPr/>
          <p:nvPr/>
        </p:nvGrpSpPr>
        <p:grpSpPr>
          <a:xfrm>
            <a:off x="1525855" y="2837819"/>
            <a:ext cx="1058330" cy="291307"/>
            <a:chOff x="268922" y="1369771"/>
            <a:chExt cx="1070071" cy="395999"/>
          </a:xfrm>
        </p:grpSpPr>
        <p:sp>
          <p:nvSpPr>
            <p:cNvPr id="84" name="圆角矩形 284">
              <a:extLst>
                <a:ext uri="{FF2B5EF4-FFF2-40B4-BE49-F238E27FC236}">
                  <a16:creationId xmlns:a16="http://schemas.microsoft.com/office/drawing/2014/main" id="{A22BF26F-94FB-4F5F-B142-8C80D143B53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5" name="圆角矩形 7">
              <a:extLst>
                <a:ext uri="{FF2B5EF4-FFF2-40B4-BE49-F238E27FC236}">
                  <a16:creationId xmlns:a16="http://schemas.microsoft.com/office/drawing/2014/main" id="{819AEB46-B311-49E3-BD65-0A79EB09A572}"/>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联系我们</a:t>
              </a:r>
            </a:p>
          </p:txBody>
        </p:sp>
      </p:grpSp>
      <p:grpSp>
        <p:nvGrpSpPr>
          <p:cNvPr id="87" name="组合 86">
            <a:extLst>
              <a:ext uri="{FF2B5EF4-FFF2-40B4-BE49-F238E27FC236}">
                <a16:creationId xmlns:a16="http://schemas.microsoft.com/office/drawing/2014/main" id="{8D39FDC9-20B6-4620-9D8C-1169C184AF34}"/>
              </a:ext>
            </a:extLst>
          </p:cNvPr>
          <p:cNvGrpSpPr/>
          <p:nvPr/>
        </p:nvGrpSpPr>
        <p:grpSpPr>
          <a:xfrm>
            <a:off x="1532880" y="3304300"/>
            <a:ext cx="1058330" cy="291307"/>
            <a:chOff x="268922" y="1369771"/>
            <a:chExt cx="1070071" cy="395999"/>
          </a:xfrm>
        </p:grpSpPr>
        <p:sp>
          <p:nvSpPr>
            <p:cNvPr id="88" name="圆角矩形 251">
              <a:extLst>
                <a:ext uri="{FF2B5EF4-FFF2-40B4-BE49-F238E27FC236}">
                  <a16:creationId xmlns:a16="http://schemas.microsoft.com/office/drawing/2014/main" id="{5C408B77-18A0-43A7-B49A-515F737D1A21}"/>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9" name="圆角矩形 7">
              <a:extLst>
                <a:ext uri="{FF2B5EF4-FFF2-40B4-BE49-F238E27FC236}">
                  <a16:creationId xmlns:a16="http://schemas.microsoft.com/office/drawing/2014/main" id="{EA8440E7-EA35-4CD0-B74B-A0EA240505E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统计数据</a:t>
              </a:r>
            </a:p>
          </p:txBody>
        </p:sp>
      </p:grpSp>
      <p:grpSp>
        <p:nvGrpSpPr>
          <p:cNvPr id="90" name="组合 89">
            <a:extLst>
              <a:ext uri="{FF2B5EF4-FFF2-40B4-BE49-F238E27FC236}">
                <a16:creationId xmlns:a16="http://schemas.microsoft.com/office/drawing/2014/main" id="{C2E0866E-641E-4305-B8F6-8F28A80F2508}"/>
              </a:ext>
            </a:extLst>
          </p:cNvPr>
          <p:cNvGrpSpPr/>
          <p:nvPr/>
        </p:nvGrpSpPr>
        <p:grpSpPr>
          <a:xfrm>
            <a:off x="1526535" y="3770781"/>
            <a:ext cx="1058330" cy="291307"/>
            <a:chOff x="268922" y="1369771"/>
            <a:chExt cx="1070071" cy="395999"/>
          </a:xfrm>
        </p:grpSpPr>
        <p:sp>
          <p:nvSpPr>
            <p:cNvPr id="91" name="圆角矩形 254">
              <a:extLst>
                <a:ext uri="{FF2B5EF4-FFF2-40B4-BE49-F238E27FC236}">
                  <a16:creationId xmlns:a16="http://schemas.microsoft.com/office/drawing/2014/main" id="{9A68F411-4BD5-4582-ABF7-CFFB27D69235}"/>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2" name="圆角矩形 7">
              <a:extLst>
                <a:ext uri="{FF2B5EF4-FFF2-40B4-BE49-F238E27FC236}">
                  <a16:creationId xmlns:a16="http://schemas.microsoft.com/office/drawing/2014/main" id="{F9B9CE3B-9A05-49A3-A532-2F663569018E}"/>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行政收费</a:t>
              </a:r>
            </a:p>
          </p:txBody>
        </p:sp>
      </p:grpSp>
      <p:grpSp>
        <p:nvGrpSpPr>
          <p:cNvPr id="93" name="组合 92">
            <a:extLst>
              <a:ext uri="{FF2B5EF4-FFF2-40B4-BE49-F238E27FC236}">
                <a16:creationId xmlns:a16="http://schemas.microsoft.com/office/drawing/2014/main" id="{A650E168-0B12-4DE5-9E86-6FE318723B58}"/>
              </a:ext>
            </a:extLst>
          </p:cNvPr>
          <p:cNvGrpSpPr/>
          <p:nvPr/>
        </p:nvGrpSpPr>
        <p:grpSpPr>
          <a:xfrm>
            <a:off x="1544351" y="4280195"/>
            <a:ext cx="1058330" cy="291307"/>
            <a:chOff x="268922" y="1369771"/>
            <a:chExt cx="1070071" cy="395999"/>
          </a:xfrm>
        </p:grpSpPr>
        <p:sp>
          <p:nvSpPr>
            <p:cNvPr id="94" name="圆角矩形 257">
              <a:extLst>
                <a:ext uri="{FF2B5EF4-FFF2-40B4-BE49-F238E27FC236}">
                  <a16:creationId xmlns:a16="http://schemas.microsoft.com/office/drawing/2014/main" id="{DEFEF9CE-1F3C-4313-B62A-5FC57D59C87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5" name="圆角矩形 7">
              <a:extLst>
                <a:ext uri="{FF2B5EF4-FFF2-40B4-BE49-F238E27FC236}">
                  <a16:creationId xmlns:a16="http://schemas.microsoft.com/office/drawing/2014/main" id="{2C29FB76-F28C-40CD-BC6D-3592B7778AB4}"/>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规划计划</a:t>
              </a:r>
            </a:p>
          </p:txBody>
        </p:sp>
      </p:grpSp>
      <p:grpSp>
        <p:nvGrpSpPr>
          <p:cNvPr id="96" name="组合 95">
            <a:extLst>
              <a:ext uri="{FF2B5EF4-FFF2-40B4-BE49-F238E27FC236}">
                <a16:creationId xmlns:a16="http://schemas.microsoft.com/office/drawing/2014/main" id="{4EF6CAA6-A8A3-45EB-BB4C-615F37F5C316}"/>
              </a:ext>
            </a:extLst>
          </p:cNvPr>
          <p:cNvGrpSpPr/>
          <p:nvPr/>
        </p:nvGrpSpPr>
        <p:grpSpPr>
          <a:xfrm>
            <a:off x="1526535" y="4744389"/>
            <a:ext cx="1058330" cy="291307"/>
            <a:chOff x="268922" y="1369771"/>
            <a:chExt cx="1070071" cy="395999"/>
          </a:xfrm>
        </p:grpSpPr>
        <p:sp>
          <p:nvSpPr>
            <p:cNvPr id="97" name="圆角矩形 260">
              <a:extLst>
                <a:ext uri="{FF2B5EF4-FFF2-40B4-BE49-F238E27FC236}">
                  <a16:creationId xmlns:a16="http://schemas.microsoft.com/office/drawing/2014/main" id="{016E0F2C-E54C-4DC1-AD60-7D2E15FB4237}"/>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8" name="圆角矩形 7">
              <a:extLst>
                <a:ext uri="{FF2B5EF4-FFF2-40B4-BE49-F238E27FC236}">
                  <a16:creationId xmlns:a16="http://schemas.microsoft.com/office/drawing/2014/main" id="{24B83ABF-D37C-4D1E-A3A2-EA0FBE86CEF2}"/>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应急管理</a:t>
              </a:r>
            </a:p>
          </p:txBody>
        </p:sp>
      </p:grpSp>
      <p:grpSp>
        <p:nvGrpSpPr>
          <p:cNvPr id="99" name="组合 98">
            <a:extLst>
              <a:ext uri="{FF2B5EF4-FFF2-40B4-BE49-F238E27FC236}">
                <a16:creationId xmlns:a16="http://schemas.microsoft.com/office/drawing/2014/main" id="{A3679897-722C-47D6-AF26-897959FC8EC3}"/>
              </a:ext>
            </a:extLst>
          </p:cNvPr>
          <p:cNvGrpSpPr/>
          <p:nvPr/>
        </p:nvGrpSpPr>
        <p:grpSpPr>
          <a:xfrm>
            <a:off x="1532880" y="5177094"/>
            <a:ext cx="1058330" cy="291307"/>
            <a:chOff x="268922" y="1369771"/>
            <a:chExt cx="1070071" cy="395999"/>
          </a:xfrm>
        </p:grpSpPr>
        <p:sp>
          <p:nvSpPr>
            <p:cNvPr id="100" name="圆角矩形 263">
              <a:extLst>
                <a:ext uri="{FF2B5EF4-FFF2-40B4-BE49-F238E27FC236}">
                  <a16:creationId xmlns:a16="http://schemas.microsoft.com/office/drawing/2014/main" id="{E67FC811-49F3-4E3C-ADF3-AAE70C1C957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1" name="圆角矩形 7">
              <a:extLst>
                <a:ext uri="{FF2B5EF4-FFF2-40B4-BE49-F238E27FC236}">
                  <a16:creationId xmlns:a16="http://schemas.microsoft.com/office/drawing/2014/main" id="{0707BFAB-45C5-41A7-9CB2-92D97EC558FF}"/>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102" name="组合 101">
            <a:extLst>
              <a:ext uri="{FF2B5EF4-FFF2-40B4-BE49-F238E27FC236}">
                <a16:creationId xmlns:a16="http://schemas.microsoft.com/office/drawing/2014/main" id="{AEB815D0-E93D-4EF2-9077-FA64561F1874}"/>
              </a:ext>
            </a:extLst>
          </p:cNvPr>
          <p:cNvGrpSpPr/>
          <p:nvPr/>
        </p:nvGrpSpPr>
        <p:grpSpPr>
          <a:xfrm>
            <a:off x="1540880" y="5650479"/>
            <a:ext cx="1058330" cy="291307"/>
            <a:chOff x="268922" y="1369771"/>
            <a:chExt cx="1070071" cy="395999"/>
          </a:xfrm>
        </p:grpSpPr>
        <p:sp>
          <p:nvSpPr>
            <p:cNvPr id="103" name="圆角矩形 266">
              <a:extLst>
                <a:ext uri="{FF2B5EF4-FFF2-40B4-BE49-F238E27FC236}">
                  <a16:creationId xmlns:a16="http://schemas.microsoft.com/office/drawing/2014/main" id="{692EB956-71E5-44A1-AAF6-68D5A4BEF31B}"/>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4" name="圆角矩形 7">
              <a:extLst>
                <a:ext uri="{FF2B5EF4-FFF2-40B4-BE49-F238E27FC236}">
                  <a16:creationId xmlns:a16="http://schemas.microsoft.com/office/drawing/2014/main" id="{E8E8276B-3C81-4E27-ABEF-CD8F7B0CED9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政府工作报告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105" name="组合 104">
            <a:extLst>
              <a:ext uri="{FF2B5EF4-FFF2-40B4-BE49-F238E27FC236}">
                <a16:creationId xmlns:a16="http://schemas.microsoft.com/office/drawing/2014/main" id="{8FD15E18-8685-4523-A837-EA64C8473B8B}"/>
              </a:ext>
            </a:extLst>
          </p:cNvPr>
          <p:cNvGrpSpPr/>
          <p:nvPr/>
        </p:nvGrpSpPr>
        <p:grpSpPr>
          <a:xfrm>
            <a:off x="2706707" y="1895596"/>
            <a:ext cx="1058330" cy="291307"/>
            <a:chOff x="268922" y="1369771"/>
            <a:chExt cx="1070071" cy="395999"/>
          </a:xfrm>
        </p:grpSpPr>
        <p:sp>
          <p:nvSpPr>
            <p:cNvPr id="106" name="圆角矩形 269">
              <a:extLst>
                <a:ext uri="{FF2B5EF4-FFF2-40B4-BE49-F238E27FC236}">
                  <a16:creationId xmlns:a16="http://schemas.microsoft.com/office/drawing/2014/main" id="{DB190568-F6ED-4B18-BAA5-45D29877702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7" name="圆角矩形 7">
              <a:extLst>
                <a:ext uri="{FF2B5EF4-FFF2-40B4-BE49-F238E27FC236}">
                  <a16:creationId xmlns:a16="http://schemas.microsoft.com/office/drawing/2014/main" id="{327EC13A-A481-4F47-A461-C0EE2C9E852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市人大建议答复</a:t>
              </a:r>
            </a:p>
          </p:txBody>
        </p:sp>
      </p:grpSp>
      <p:grpSp>
        <p:nvGrpSpPr>
          <p:cNvPr id="108" name="组合 107">
            <a:extLst>
              <a:ext uri="{FF2B5EF4-FFF2-40B4-BE49-F238E27FC236}">
                <a16:creationId xmlns:a16="http://schemas.microsoft.com/office/drawing/2014/main" id="{2BF7D6AE-9534-40EF-AE6D-FA9420C92AF0}"/>
              </a:ext>
            </a:extLst>
          </p:cNvPr>
          <p:cNvGrpSpPr/>
          <p:nvPr/>
        </p:nvGrpSpPr>
        <p:grpSpPr>
          <a:xfrm>
            <a:off x="2707556" y="2398387"/>
            <a:ext cx="1058330" cy="291307"/>
            <a:chOff x="268922" y="1369771"/>
            <a:chExt cx="1070071" cy="395999"/>
          </a:xfrm>
        </p:grpSpPr>
        <p:sp>
          <p:nvSpPr>
            <p:cNvPr id="109" name="圆角矩形 272">
              <a:extLst>
                <a:ext uri="{FF2B5EF4-FFF2-40B4-BE49-F238E27FC236}">
                  <a16:creationId xmlns:a16="http://schemas.microsoft.com/office/drawing/2014/main" id="{7EE4F36C-B204-4C9F-8FFF-0E837619912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0" name="圆角矩形 7">
              <a:extLst>
                <a:ext uri="{FF2B5EF4-FFF2-40B4-BE49-F238E27FC236}">
                  <a16:creationId xmlns:a16="http://schemas.microsoft.com/office/drawing/2014/main" id="{CBE4F6B0-29DE-4CD5-AE0B-8490A24E7F33}"/>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市政协提案答复</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111" name="组合 110">
            <a:extLst>
              <a:ext uri="{FF2B5EF4-FFF2-40B4-BE49-F238E27FC236}">
                <a16:creationId xmlns:a16="http://schemas.microsoft.com/office/drawing/2014/main" id="{CD5EA08E-8AE8-4E62-9B10-0AABC77D7804}"/>
              </a:ext>
            </a:extLst>
          </p:cNvPr>
          <p:cNvGrpSpPr/>
          <p:nvPr/>
        </p:nvGrpSpPr>
        <p:grpSpPr>
          <a:xfrm>
            <a:off x="2700968" y="2831081"/>
            <a:ext cx="1058330" cy="291307"/>
            <a:chOff x="268922" y="1369771"/>
            <a:chExt cx="1070071" cy="395999"/>
          </a:xfrm>
        </p:grpSpPr>
        <p:sp>
          <p:nvSpPr>
            <p:cNvPr id="112" name="圆角矩形 275">
              <a:extLst>
                <a:ext uri="{FF2B5EF4-FFF2-40B4-BE49-F238E27FC236}">
                  <a16:creationId xmlns:a16="http://schemas.microsoft.com/office/drawing/2014/main" id="{7A31F845-25FE-4CD1-9DE0-C4CFADD19B1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3" name="圆角矩形 7">
              <a:extLst>
                <a:ext uri="{FF2B5EF4-FFF2-40B4-BE49-F238E27FC236}">
                  <a16:creationId xmlns:a16="http://schemas.microsoft.com/office/drawing/2014/main" id="{2A8B5CB2-4A46-4051-A071-C8D415162182}"/>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信息公开工作</a:t>
              </a:r>
            </a:p>
          </p:txBody>
        </p:sp>
      </p:grpSp>
      <p:grpSp>
        <p:nvGrpSpPr>
          <p:cNvPr id="114" name="组合 113">
            <a:extLst>
              <a:ext uri="{FF2B5EF4-FFF2-40B4-BE49-F238E27FC236}">
                <a16:creationId xmlns:a16="http://schemas.microsoft.com/office/drawing/2014/main" id="{194CC24E-0199-43A2-989C-9B4C3F9930F3}"/>
              </a:ext>
            </a:extLst>
          </p:cNvPr>
          <p:cNvGrpSpPr/>
          <p:nvPr/>
        </p:nvGrpSpPr>
        <p:grpSpPr>
          <a:xfrm>
            <a:off x="2700968" y="3290172"/>
            <a:ext cx="1058330" cy="291307"/>
            <a:chOff x="268922" y="1369771"/>
            <a:chExt cx="1070071" cy="395999"/>
          </a:xfrm>
        </p:grpSpPr>
        <p:sp>
          <p:nvSpPr>
            <p:cNvPr id="115" name="圆角矩形 278">
              <a:extLst>
                <a:ext uri="{FF2B5EF4-FFF2-40B4-BE49-F238E27FC236}">
                  <a16:creationId xmlns:a16="http://schemas.microsoft.com/office/drawing/2014/main" id="{E665C9D4-5DD7-49B8-B7F2-39B487923E0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6" name="圆角矩形 7">
              <a:extLst>
                <a:ext uri="{FF2B5EF4-FFF2-40B4-BE49-F238E27FC236}">
                  <a16:creationId xmlns:a16="http://schemas.microsoft.com/office/drawing/2014/main" id="{2B374CFD-7B35-49F7-AAE4-C0118CB75BC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已申请公开</a:t>
              </a:r>
            </a:p>
          </p:txBody>
        </p:sp>
      </p:grpSp>
      <p:grpSp>
        <p:nvGrpSpPr>
          <p:cNvPr id="117" name="组合 116">
            <a:extLst>
              <a:ext uri="{FF2B5EF4-FFF2-40B4-BE49-F238E27FC236}">
                <a16:creationId xmlns:a16="http://schemas.microsoft.com/office/drawing/2014/main" id="{AD87F6EE-86EC-4D75-915B-D93A35DD31E4}"/>
              </a:ext>
            </a:extLst>
          </p:cNvPr>
          <p:cNvGrpSpPr/>
          <p:nvPr/>
        </p:nvGrpSpPr>
        <p:grpSpPr>
          <a:xfrm>
            <a:off x="2707556" y="3768374"/>
            <a:ext cx="1058330" cy="291307"/>
            <a:chOff x="268922" y="1369771"/>
            <a:chExt cx="1070071" cy="395999"/>
          </a:xfrm>
        </p:grpSpPr>
        <p:sp>
          <p:nvSpPr>
            <p:cNvPr id="118" name="圆角矩形 281">
              <a:extLst>
                <a:ext uri="{FF2B5EF4-FFF2-40B4-BE49-F238E27FC236}">
                  <a16:creationId xmlns:a16="http://schemas.microsoft.com/office/drawing/2014/main" id="{6B8CE2AA-F07F-4C2D-B2B2-89E3BB7CC0DF}"/>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9" name="圆角矩形 7">
              <a:extLst>
                <a:ext uri="{FF2B5EF4-FFF2-40B4-BE49-F238E27FC236}">
                  <a16:creationId xmlns:a16="http://schemas.microsoft.com/office/drawing/2014/main" id="{5B92911E-C824-4650-956C-941DBF8F8853}"/>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信用信息双公示</a:t>
              </a:r>
            </a:p>
          </p:txBody>
        </p:sp>
      </p:grpSp>
      <p:grpSp>
        <p:nvGrpSpPr>
          <p:cNvPr id="120" name="组合 119">
            <a:extLst>
              <a:ext uri="{FF2B5EF4-FFF2-40B4-BE49-F238E27FC236}">
                <a16:creationId xmlns:a16="http://schemas.microsoft.com/office/drawing/2014/main" id="{0E1F5C89-8CCC-4F08-B1C3-C9976C279846}"/>
              </a:ext>
            </a:extLst>
          </p:cNvPr>
          <p:cNvGrpSpPr/>
          <p:nvPr/>
        </p:nvGrpSpPr>
        <p:grpSpPr>
          <a:xfrm>
            <a:off x="4311560" y="1912660"/>
            <a:ext cx="1141562" cy="291307"/>
            <a:chOff x="5682199" y="1369771"/>
            <a:chExt cx="1070071" cy="395999"/>
          </a:xfrm>
        </p:grpSpPr>
        <p:sp>
          <p:nvSpPr>
            <p:cNvPr id="121" name="圆角矩形 130">
              <a:extLst>
                <a:ext uri="{FF2B5EF4-FFF2-40B4-BE49-F238E27FC236}">
                  <a16:creationId xmlns:a16="http://schemas.microsoft.com/office/drawing/2014/main" id="{87344A2B-260A-47EF-898F-BA97C66C54F3}"/>
                </a:ext>
              </a:extLst>
            </p:cNvPr>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2" name="圆角矩形 70">
              <a:extLst>
                <a:ext uri="{FF2B5EF4-FFF2-40B4-BE49-F238E27FC236}">
                  <a16:creationId xmlns:a16="http://schemas.microsoft.com/office/drawing/2014/main" id="{DF4CDD16-4B83-402D-BA5A-0535D1E7A672}"/>
                </a:ext>
              </a:extLst>
            </p:cNvPr>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决策公开</a:t>
              </a:r>
            </a:p>
          </p:txBody>
        </p:sp>
      </p:grpSp>
      <p:grpSp>
        <p:nvGrpSpPr>
          <p:cNvPr id="123" name="组合 122">
            <a:extLst>
              <a:ext uri="{FF2B5EF4-FFF2-40B4-BE49-F238E27FC236}">
                <a16:creationId xmlns:a16="http://schemas.microsoft.com/office/drawing/2014/main" id="{921F7298-A459-4670-BAD9-13E2590ECC14}"/>
              </a:ext>
            </a:extLst>
          </p:cNvPr>
          <p:cNvGrpSpPr/>
          <p:nvPr/>
        </p:nvGrpSpPr>
        <p:grpSpPr>
          <a:xfrm>
            <a:off x="4311560" y="2395041"/>
            <a:ext cx="1148475" cy="286121"/>
            <a:chOff x="5682199" y="1932969"/>
            <a:chExt cx="1070071" cy="395999"/>
          </a:xfrm>
        </p:grpSpPr>
        <p:sp>
          <p:nvSpPr>
            <p:cNvPr id="124" name="圆角矩形 134">
              <a:extLst>
                <a:ext uri="{FF2B5EF4-FFF2-40B4-BE49-F238E27FC236}">
                  <a16:creationId xmlns:a16="http://schemas.microsoft.com/office/drawing/2014/main" id="{FE34E2AF-B12F-4E87-9158-C32CBD3EE64E}"/>
                </a:ext>
              </a:extLst>
            </p:cNvPr>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5" name="圆角矩形 73">
              <a:extLst>
                <a:ext uri="{FF2B5EF4-FFF2-40B4-BE49-F238E27FC236}">
                  <a16:creationId xmlns:a16="http://schemas.microsoft.com/office/drawing/2014/main" id="{D6B0065B-187D-4CC9-ADB7-AF70FDE03D7D}"/>
                </a:ext>
              </a:extLst>
            </p:cNvPr>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执行公开</a:t>
              </a:r>
            </a:p>
          </p:txBody>
        </p:sp>
      </p:grpSp>
      <p:grpSp>
        <p:nvGrpSpPr>
          <p:cNvPr id="126" name="组合 125">
            <a:extLst>
              <a:ext uri="{FF2B5EF4-FFF2-40B4-BE49-F238E27FC236}">
                <a16:creationId xmlns:a16="http://schemas.microsoft.com/office/drawing/2014/main" id="{7F195C04-B0D0-44BB-AF7F-D1051783A0E8}"/>
              </a:ext>
            </a:extLst>
          </p:cNvPr>
          <p:cNvGrpSpPr/>
          <p:nvPr/>
        </p:nvGrpSpPr>
        <p:grpSpPr>
          <a:xfrm>
            <a:off x="4308103" y="2859668"/>
            <a:ext cx="1148475" cy="286122"/>
            <a:chOff x="5682199" y="2496168"/>
            <a:chExt cx="1070071" cy="395999"/>
          </a:xfrm>
        </p:grpSpPr>
        <p:sp>
          <p:nvSpPr>
            <p:cNvPr id="127" name="圆角矩形 138">
              <a:extLst>
                <a:ext uri="{FF2B5EF4-FFF2-40B4-BE49-F238E27FC236}">
                  <a16:creationId xmlns:a16="http://schemas.microsoft.com/office/drawing/2014/main" id="{CA0E16FF-64B4-4361-B670-517DB0E7AE36}"/>
                </a:ext>
              </a:extLst>
            </p:cNvPr>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8" name="圆角矩形 76">
              <a:extLst>
                <a:ext uri="{FF2B5EF4-FFF2-40B4-BE49-F238E27FC236}">
                  <a16:creationId xmlns:a16="http://schemas.microsoft.com/office/drawing/2014/main" id="{A1340CD0-1C52-4AFF-8CF4-4781B9078ED2}"/>
                </a:ext>
              </a:extLst>
            </p:cNvPr>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管理公开</a:t>
              </a:r>
            </a:p>
          </p:txBody>
        </p:sp>
      </p:grpSp>
      <p:grpSp>
        <p:nvGrpSpPr>
          <p:cNvPr id="129" name="组合 128">
            <a:extLst>
              <a:ext uri="{FF2B5EF4-FFF2-40B4-BE49-F238E27FC236}">
                <a16:creationId xmlns:a16="http://schemas.microsoft.com/office/drawing/2014/main" id="{DF928F9B-1FA1-4B59-B25C-2F19230A3283}"/>
              </a:ext>
            </a:extLst>
          </p:cNvPr>
          <p:cNvGrpSpPr/>
          <p:nvPr/>
        </p:nvGrpSpPr>
        <p:grpSpPr>
          <a:xfrm>
            <a:off x="4310130" y="3300700"/>
            <a:ext cx="1148475" cy="286121"/>
            <a:chOff x="5682199" y="3059367"/>
            <a:chExt cx="1070071" cy="395999"/>
          </a:xfrm>
        </p:grpSpPr>
        <p:sp>
          <p:nvSpPr>
            <p:cNvPr id="130" name="圆角矩形 142">
              <a:extLst>
                <a:ext uri="{FF2B5EF4-FFF2-40B4-BE49-F238E27FC236}">
                  <a16:creationId xmlns:a16="http://schemas.microsoft.com/office/drawing/2014/main" id="{6E440921-4E02-47F6-B7B2-DF8D8D77AB81}"/>
                </a:ext>
              </a:extLst>
            </p:cNvPr>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1" name="圆角矩形 79">
              <a:extLst>
                <a:ext uri="{FF2B5EF4-FFF2-40B4-BE49-F238E27FC236}">
                  <a16:creationId xmlns:a16="http://schemas.microsoft.com/office/drawing/2014/main" id="{9389380A-B4BF-4022-A0BE-EF56AC494567}"/>
                </a:ext>
              </a:extLst>
            </p:cNvPr>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服务公开</a:t>
              </a:r>
            </a:p>
          </p:txBody>
        </p:sp>
      </p:grpSp>
      <p:grpSp>
        <p:nvGrpSpPr>
          <p:cNvPr id="132" name="组合 131">
            <a:extLst>
              <a:ext uri="{FF2B5EF4-FFF2-40B4-BE49-F238E27FC236}">
                <a16:creationId xmlns:a16="http://schemas.microsoft.com/office/drawing/2014/main" id="{18F5A7BB-C6F0-4AA7-B2AE-B5172370682D}"/>
              </a:ext>
            </a:extLst>
          </p:cNvPr>
          <p:cNvGrpSpPr/>
          <p:nvPr/>
        </p:nvGrpSpPr>
        <p:grpSpPr>
          <a:xfrm>
            <a:off x="4308103" y="3778697"/>
            <a:ext cx="1148475" cy="270660"/>
            <a:chOff x="5682199" y="3622565"/>
            <a:chExt cx="1070071" cy="395999"/>
          </a:xfrm>
        </p:grpSpPr>
        <p:sp>
          <p:nvSpPr>
            <p:cNvPr id="133" name="圆角矩形 146">
              <a:extLst>
                <a:ext uri="{FF2B5EF4-FFF2-40B4-BE49-F238E27FC236}">
                  <a16:creationId xmlns:a16="http://schemas.microsoft.com/office/drawing/2014/main" id="{6F39FEA7-956C-413A-B8B6-21AE8A96B503}"/>
                </a:ext>
              </a:extLst>
            </p:cNvPr>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4" name="圆角矩形 82">
              <a:extLst>
                <a:ext uri="{FF2B5EF4-FFF2-40B4-BE49-F238E27FC236}">
                  <a16:creationId xmlns:a16="http://schemas.microsoft.com/office/drawing/2014/main" id="{953920D1-34BF-4F89-9C0A-67F297A4A444}"/>
                </a:ext>
              </a:extLst>
            </p:cNvPr>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结果公开</a:t>
              </a:r>
            </a:p>
          </p:txBody>
        </p:sp>
      </p:grpSp>
      <p:grpSp>
        <p:nvGrpSpPr>
          <p:cNvPr id="135" name="组合 134">
            <a:extLst>
              <a:ext uri="{FF2B5EF4-FFF2-40B4-BE49-F238E27FC236}">
                <a16:creationId xmlns:a16="http://schemas.microsoft.com/office/drawing/2014/main" id="{8EAE3C30-B298-4C86-9FA3-58FD03FD8373}"/>
              </a:ext>
            </a:extLst>
          </p:cNvPr>
          <p:cNvGrpSpPr/>
          <p:nvPr/>
        </p:nvGrpSpPr>
        <p:grpSpPr>
          <a:xfrm>
            <a:off x="5924382" y="1895596"/>
            <a:ext cx="1058330" cy="291307"/>
            <a:chOff x="268922" y="1369771"/>
            <a:chExt cx="1070071" cy="395999"/>
          </a:xfrm>
        </p:grpSpPr>
        <p:sp>
          <p:nvSpPr>
            <p:cNvPr id="136" name="圆角矩形 290">
              <a:extLst>
                <a:ext uri="{FF2B5EF4-FFF2-40B4-BE49-F238E27FC236}">
                  <a16:creationId xmlns:a16="http://schemas.microsoft.com/office/drawing/2014/main" id="{1575F7A9-40D4-451F-9E6B-1A940114055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7" name="圆角矩形 7">
              <a:extLst>
                <a:ext uri="{FF2B5EF4-FFF2-40B4-BE49-F238E27FC236}">
                  <a16:creationId xmlns:a16="http://schemas.microsoft.com/office/drawing/2014/main" id="{5C65E9DD-2A42-4DB2-ACD3-45BAC94B631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政策文件</a:t>
              </a:r>
            </a:p>
          </p:txBody>
        </p:sp>
      </p:grpSp>
      <p:grpSp>
        <p:nvGrpSpPr>
          <p:cNvPr id="138" name="组合 137">
            <a:extLst>
              <a:ext uri="{FF2B5EF4-FFF2-40B4-BE49-F238E27FC236}">
                <a16:creationId xmlns:a16="http://schemas.microsoft.com/office/drawing/2014/main" id="{588944B1-B88E-45FC-93A5-C5C450FA8649}"/>
              </a:ext>
            </a:extLst>
          </p:cNvPr>
          <p:cNvGrpSpPr/>
          <p:nvPr/>
        </p:nvGrpSpPr>
        <p:grpSpPr>
          <a:xfrm>
            <a:off x="5924382" y="2368996"/>
            <a:ext cx="1058330" cy="303923"/>
            <a:chOff x="268922" y="1932969"/>
            <a:chExt cx="1367165" cy="512149"/>
          </a:xfrm>
        </p:grpSpPr>
        <p:sp>
          <p:nvSpPr>
            <p:cNvPr id="139" name="圆角矩形 293">
              <a:extLst>
                <a:ext uri="{FF2B5EF4-FFF2-40B4-BE49-F238E27FC236}">
                  <a16:creationId xmlns:a16="http://schemas.microsoft.com/office/drawing/2014/main" id="{6A377664-B037-4832-9616-B24B5789ABD9}"/>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10">
              <a:extLst>
                <a:ext uri="{FF2B5EF4-FFF2-40B4-BE49-F238E27FC236}">
                  <a16:creationId xmlns:a16="http://schemas.microsoft.com/office/drawing/2014/main" id="{7E575331-679D-4265-80AA-615348A0DCBE}"/>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行政审批</a:t>
              </a:r>
            </a:p>
          </p:txBody>
        </p:sp>
      </p:grpSp>
      <p:grpSp>
        <p:nvGrpSpPr>
          <p:cNvPr id="141" name="组合 140">
            <a:extLst>
              <a:ext uri="{FF2B5EF4-FFF2-40B4-BE49-F238E27FC236}">
                <a16:creationId xmlns:a16="http://schemas.microsoft.com/office/drawing/2014/main" id="{2CFDE7D3-F691-4C1A-B296-56B5C48B020D}"/>
              </a:ext>
            </a:extLst>
          </p:cNvPr>
          <p:cNvGrpSpPr/>
          <p:nvPr/>
        </p:nvGrpSpPr>
        <p:grpSpPr>
          <a:xfrm>
            <a:off x="5930374" y="2840501"/>
            <a:ext cx="1058330" cy="291307"/>
            <a:chOff x="268922" y="2612318"/>
            <a:chExt cx="1070071" cy="395999"/>
          </a:xfrm>
        </p:grpSpPr>
        <p:sp>
          <p:nvSpPr>
            <p:cNvPr id="142" name="圆角矩形 296">
              <a:extLst>
                <a:ext uri="{FF2B5EF4-FFF2-40B4-BE49-F238E27FC236}">
                  <a16:creationId xmlns:a16="http://schemas.microsoft.com/office/drawing/2014/main" id="{6D784DEB-A904-4CB1-81C3-95A04F96CC6E}"/>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3" name="圆角矩形 13">
              <a:extLst>
                <a:ext uri="{FF2B5EF4-FFF2-40B4-BE49-F238E27FC236}">
                  <a16:creationId xmlns:a16="http://schemas.microsoft.com/office/drawing/2014/main" id="{E2DE9768-63AD-46ED-B0D4-4B8C39D78215}"/>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市场监督</a:t>
              </a:r>
            </a:p>
          </p:txBody>
        </p:sp>
      </p:grpSp>
      <p:grpSp>
        <p:nvGrpSpPr>
          <p:cNvPr id="144" name="组合 143">
            <a:extLst>
              <a:ext uri="{FF2B5EF4-FFF2-40B4-BE49-F238E27FC236}">
                <a16:creationId xmlns:a16="http://schemas.microsoft.com/office/drawing/2014/main" id="{B6F9035C-5096-4F8D-9F51-AB943C1F7271}"/>
              </a:ext>
            </a:extLst>
          </p:cNvPr>
          <p:cNvGrpSpPr/>
          <p:nvPr/>
        </p:nvGrpSpPr>
        <p:grpSpPr>
          <a:xfrm>
            <a:off x="5930374" y="3290172"/>
            <a:ext cx="1058330" cy="291307"/>
            <a:chOff x="268922" y="3175516"/>
            <a:chExt cx="1070071" cy="395999"/>
          </a:xfrm>
        </p:grpSpPr>
        <p:sp>
          <p:nvSpPr>
            <p:cNvPr id="145" name="圆角矩形 299">
              <a:extLst>
                <a:ext uri="{FF2B5EF4-FFF2-40B4-BE49-F238E27FC236}">
                  <a16:creationId xmlns:a16="http://schemas.microsoft.com/office/drawing/2014/main" id="{A3157F95-9AAC-438A-ADDB-F7AA76889B4A}"/>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6" name="圆角矩形 16">
              <a:extLst>
                <a:ext uri="{FF2B5EF4-FFF2-40B4-BE49-F238E27FC236}">
                  <a16:creationId xmlns:a16="http://schemas.microsoft.com/office/drawing/2014/main" id="{272F5348-C9C2-461C-969B-6120DC7B3A09}"/>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经济社会政策</a:t>
              </a:r>
            </a:p>
          </p:txBody>
        </p:sp>
      </p:grpSp>
      <p:grpSp>
        <p:nvGrpSpPr>
          <p:cNvPr id="147" name="组合 146">
            <a:extLst>
              <a:ext uri="{FF2B5EF4-FFF2-40B4-BE49-F238E27FC236}">
                <a16:creationId xmlns:a16="http://schemas.microsoft.com/office/drawing/2014/main" id="{F247FDEC-7C59-4CFF-BEE8-4A8E62C702AC}"/>
              </a:ext>
            </a:extLst>
          </p:cNvPr>
          <p:cNvGrpSpPr/>
          <p:nvPr/>
        </p:nvGrpSpPr>
        <p:grpSpPr>
          <a:xfrm>
            <a:off x="5935852" y="3797522"/>
            <a:ext cx="1058330" cy="291307"/>
            <a:chOff x="268922" y="3738715"/>
            <a:chExt cx="1070071" cy="395999"/>
          </a:xfrm>
        </p:grpSpPr>
        <p:sp>
          <p:nvSpPr>
            <p:cNvPr id="148" name="圆角矩形 302">
              <a:extLst>
                <a:ext uri="{FF2B5EF4-FFF2-40B4-BE49-F238E27FC236}">
                  <a16:creationId xmlns:a16="http://schemas.microsoft.com/office/drawing/2014/main" id="{C86C6FB8-88BB-4CF5-AF03-A6CD001CA7BF}"/>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9" name="圆角矩形 19">
              <a:extLst>
                <a:ext uri="{FF2B5EF4-FFF2-40B4-BE49-F238E27FC236}">
                  <a16:creationId xmlns:a16="http://schemas.microsoft.com/office/drawing/2014/main" id="{4C4456D9-C31A-420E-AF2D-959F9360629C}"/>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150" name="组合 149">
            <a:extLst>
              <a:ext uri="{FF2B5EF4-FFF2-40B4-BE49-F238E27FC236}">
                <a16:creationId xmlns:a16="http://schemas.microsoft.com/office/drawing/2014/main" id="{A765D138-F545-4A29-B620-942F863D18AA}"/>
              </a:ext>
            </a:extLst>
          </p:cNvPr>
          <p:cNvGrpSpPr/>
          <p:nvPr/>
        </p:nvGrpSpPr>
        <p:grpSpPr>
          <a:xfrm>
            <a:off x="7098209" y="2366936"/>
            <a:ext cx="1058330" cy="291307"/>
            <a:chOff x="268922" y="4301913"/>
            <a:chExt cx="1070071" cy="395999"/>
          </a:xfrm>
        </p:grpSpPr>
        <p:sp>
          <p:nvSpPr>
            <p:cNvPr id="151" name="圆角矩形 305">
              <a:extLst>
                <a:ext uri="{FF2B5EF4-FFF2-40B4-BE49-F238E27FC236}">
                  <a16:creationId xmlns:a16="http://schemas.microsoft.com/office/drawing/2014/main" id="{96E91512-8383-44E9-9F7A-E0802358D37B}"/>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2" name="圆角矩形 22">
              <a:extLst>
                <a:ext uri="{FF2B5EF4-FFF2-40B4-BE49-F238E27FC236}">
                  <a16:creationId xmlns:a16="http://schemas.microsoft.com/office/drawing/2014/main" id="{1F649584-4A6D-4A28-957C-67981DB98AC5}"/>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社会救助</a:t>
              </a:r>
            </a:p>
          </p:txBody>
        </p:sp>
      </p:grpSp>
      <p:grpSp>
        <p:nvGrpSpPr>
          <p:cNvPr id="153" name="组合 152">
            <a:extLst>
              <a:ext uri="{FF2B5EF4-FFF2-40B4-BE49-F238E27FC236}">
                <a16:creationId xmlns:a16="http://schemas.microsoft.com/office/drawing/2014/main" id="{F8DDEBDA-148C-4B7E-B00F-293E5B11C6A4}"/>
              </a:ext>
            </a:extLst>
          </p:cNvPr>
          <p:cNvGrpSpPr/>
          <p:nvPr/>
        </p:nvGrpSpPr>
        <p:grpSpPr>
          <a:xfrm>
            <a:off x="5935852" y="4253649"/>
            <a:ext cx="1058330" cy="291307"/>
            <a:chOff x="268922" y="4301913"/>
            <a:chExt cx="1070071" cy="395999"/>
          </a:xfrm>
        </p:grpSpPr>
        <p:sp>
          <p:nvSpPr>
            <p:cNvPr id="154" name="圆角矩形 308">
              <a:extLst>
                <a:ext uri="{FF2B5EF4-FFF2-40B4-BE49-F238E27FC236}">
                  <a16:creationId xmlns:a16="http://schemas.microsoft.com/office/drawing/2014/main" id="{02F39385-1058-4175-9BA8-D231F0933A1C}"/>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5" name="圆角矩形 22">
              <a:extLst>
                <a:ext uri="{FF2B5EF4-FFF2-40B4-BE49-F238E27FC236}">
                  <a16:creationId xmlns:a16="http://schemas.microsoft.com/office/drawing/2014/main" id="{2DB92CA2-EDB5-4D1E-B692-FBA6D62A610F}"/>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就业创业</a:t>
              </a:r>
            </a:p>
          </p:txBody>
        </p:sp>
      </p:grpSp>
      <p:grpSp>
        <p:nvGrpSpPr>
          <p:cNvPr id="156" name="组合 155">
            <a:extLst>
              <a:ext uri="{FF2B5EF4-FFF2-40B4-BE49-F238E27FC236}">
                <a16:creationId xmlns:a16="http://schemas.microsoft.com/office/drawing/2014/main" id="{9A25836D-A2C3-4FCD-A8EB-22D5A3D46AB9}"/>
              </a:ext>
            </a:extLst>
          </p:cNvPr>
          <p:cNvGrpSpPr/>
          <p:nvPr/>
        </p:nvGrpSpPr>
        <p:grpSpPr>
          <a:xfrm>
            <a:off x="7121150" y="2847271"/>
            <a:ext cx="1058330" cy="291307"/>
            <a:chOff x="268922" y="4301913"/>
            <a:chExt cx="1070071" cy="395999"/>
          </a:xfrm>
        </p:grpSpPr>
        <p:sp>
          <p:nvSpPr>
            <p:cNvPr id="157" name="圆角矩形 311">
              <a:extLst>
                <a:ext uri="{FF2B5EF4-FFF2-40B4-BE49-F238E27FC236}">
                  <a16:creationId xmlns:a16="http://schemas.microsoft.com/office/drawing/2014/main" id="{3E20A3FB-539C-40E7-9899-560A01E26D71}"/>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8" name="圆角矩形 22">
              <a:extLst>
                <a:ext uri="{FF2B5EF4-FFF2-40B4-BE49-F238E27FC236}">
                  <a16:creationId xmlns:a16="http://schemas.microsoft.com/office/drawing/2014/main" id="{EF95AB5D-FEA7-4EFD-A6F0-C3487D32EBF7}"/>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159" name="组合 158">
            <a:extLst>
              <a:ext uri="{FF2B5EF4-FFF2-40B4-BE49-F238E27FC236}">
                <a16:creationId xmlns:a16="http://schemas.microsoft.com/office/drawing/2014/main" id="{6D1C898F-EFB9-4FD5-957A-D7DA0AB2F73E}"/>
              </a:ext>
            </a:extLst>
          </p:cNvPr>
          <p:cNvGrpSpPr/>
          <p:nvPr/>
        </p:nvGrpSpPr>
        <p:grpSpPr>
          <a:xfrm>
            <a:off x="7109433" y="4239185"/>
            <a:ext cx="1058330" cy="291307"/>
            <a:chOff x="268922" y="4301913"/>
            <a:chExt cx="1070071" cy="395999"/>
          </a:xfrm>
        </p:grpSpPr>
        <p:sp>
          <p:nvSpPr>
            <p:cNvPr id="160" name="圆角矩形 314">
              <a:extLst>
                <a:ext uri="{FF2B5EF4-FFF2-40B4-BE49-F238E27FC236}">
                  <a16:creationId xmlns:a16="http://schemas.microsoft.com/office/drawing/2014/main" id="{FA6A643D-F0F0-4B51-A7E5-0F01375306C0}"/>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1" name="圆角矩形 22">
              <a:extLst>
                <a:ext uri="{FF2B5EF4-FFF2-40B4-BE49-F238E27FC236}">
                  <a16:creationId xmlns:a16="http://schemas.microsoft.com/office/drawing/2014/main" id="{19B46F14-EB86-4B4B-87D4-374D556B802E}"/>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保障性住房</a:t>
              </a:r>
            </a:p>
          </p:txBody>
        </p:sp>
      </p:grpSp>
      <p:grpSp>
        <p:nvGrpSpPr>
          <p:cNvPr id="162" name="组合 161">
            <a:extLst>
              <a:ext uri="{FF2B5EF4-FFF2-40B4-BE49-F238E27FC236}">
                <a16:creationId xmlns:a16="http://schemas.microsoft.com/office/drawing/2014/main" id="{4970C5DC-6193-4345-B18F-C077F423C5B5}"/>
              </a:ext>
            </a:extLst>
          </p:cNvPr>
          <p:cNvGrpSpPr/>
          <p:nvPr/>
        </p:nvGrpSpPr>
        <p:grpSpPr>
          <a:xfrm>
            <a:off x="5935852" y="4733895"/>
            <a:ext cx="1058330" cy="291307"/>
            <a:chOff x="268922" y="4301913"/>
            <a:chExt cx="1070071" cy="395999"/>
          </a:xfrm>
        </p:grpSpPr>
        <p:sp>
          <p:nvSpPr>
            <p:cNvPr id="163" name="圆角矩形 317">
              <a:extLst>
                <a:ext uri="{FF2B5EF4-FFF2-40B4-BE49-F238E27FC236}">
                  <a16:creationId xmlns:a16="http://schemas.microsoft.com/office/drawing/2014/main" id="{E028FF83-FCFC-42CC-8508-B9EDB36F8125}"/>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4" name="圆角矩形 22">
              <a:extLst>
                <a:ext uri="{FF2B5EF4-FFF2-40B4-BE49-F238E27FC236}">
                  <a16:creationId xmlns:a16="http://schemas.microsoft.com/office/drawing/2014/main" id="{2C2D0C53-5DCD-448C-9F04-575EEE378834}"/>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165" name="组合 164">
            <a:extLst>
              <a:ext uri="{FF2B5EF4-FFF2-40B4-BE49-F238E27FC236}">
                <a16:creationId xmlns:a16="http://schemas.microsoft.com/office/drawing/2014/main" id="{41FC9D05-5B83-4E95-ACD8-672FC1600EB9}"/>
              </a:ext>
            </a:extLst>
          </p:cNvPr>
          <p:cNvGrpSpPr/>
          <p:nvPr/>
        </p:nvGrpSpPr>
        <p:grpSpPr>
          <a:xfrm>
            <a:off x="7109433" y="4736436"/>
            <a:ext cx="1058330" cy="291307"/>
            <a:chOff x="268922" y="4301913"/>
            <a:chExt cx="1070071" cy="395999"/>
          </a:xfrm>
        </p:grpSpPr>
        <p:sp>
          <p:nvSpPr>
            <p:cNvPr id="166" name="圆角矩形 317">
              <a:extLst>
                <a:ext uri="{FF2B5EF4-FFF2-40B4-BE49-F238E27FC236}">
                  <a16:creationId xmlns:a16="http://schemas.microsoft.com/office/drawing/2014/main" id="{D01187D8-9715-491C-AAA9-639F0BEE30E3}"/>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7" name="圆角矩形 22">
              <a:extLst>
                <a:ext uri="{FF2B5EF4-FFF2-40B4-BE49-F238E27FC236}">
                  <a16:creationId xmlns:a16="http://schemas.microsoft.com/office/drawing/2014/main" id="{2B1270B1-8133-4F7F-9A06-9F2DD8AB81A2}"/>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168" name="组合 167">
            <a:extLst>
              <a:ext uri="{FF2B5EF4-FFF2-40B4-BE49-F238E27FC236}">
                <a16:creationId xmlns:a16="http://schemas.microsoft.com/office/drawing/2014/main" id="{556C32F1-7868-45B3-88C9-4BA8162E2DD1}"/>
              </a:ext>
            </a:extLst>
          </p:cNvPr>
          <p:cNvGrpSpPr/>
          <p:nvPr/>
        </p:nvGrpSpPr>
        <p:grpSpPr>
          <a:xfrm>
            <a:off x="7109679" y="1886426"/>
            <a:ext cx="1058330" cy="291307"/>
            <a:chOff x="268922" y="1369771"/>
            <a:chExt cx="1070071" cy="395999"/>
          </a:xfrm>
        </p:grpSpPr>
        <p:sp>
          <p:nvSpPr>
            <p:cNvPr id="169" name="圆角矩形 335">
              <a:extLst>
                <a:ext uri="{FF2B5EF4-FFF2-40B4-BE49-F238E27FC236}">
                  <a16:creationId xmlns:a16="http://schemas.microsoft.com/office/drawing/2014/main" id="{6E072BC6-F11C-4D6D-9A35-25703CAF9871}"/>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0" name="圆角矩形 7">
              <a:extLst>
                <a:ext uri="{FF2B5EF4-FFF2-40B4-BE49-F238E27FC236}">
                  <a16:creationId xmlns:a16="http://schemas.microsoft.com/office/drawing/2014/main" id="{1A6056EC-3455-43B9-9F3F-D1CCB48F04C9}"/>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环境保护</a:t>
              </a:r>
            </a:p>
          </p:txBody>
        </p:sp>
      </p:grpSp>
      <p:grpSp>
        <p:nvGrpSpPr>
          <p:cNvPr id="171" name="组合 170">
            <a:extLst>
              <a:ext uri="{FF2B5EF4-FFF2-40B4-BE49-F238E27FC236}">
                <a16:creationId xmlns:a16="http://schemas.microsoft.com/office/drawing/2014/main" id="{1A2FCA68-0782-4037-B480-783CD00F83DC}"/>
              </a:ext>
            </a:extLst>
          </p:cNvPr>
          <p:cNvGrpSpPr/>
          <p:nvPr/>
        </p:nvGrpSpPr>
        <p:grpSpPr>
          <a:xfrm>
            <a:off x="7121151" y="3297962"/>
            <a:ext cx="1069802" cy="314199"/>
            <a:chOff x="268922" y="1369771"/>
            <a:chExt cx="1070071" cy="395999"/>
          </a:xfrm>
        </p:grpSpPr>
        <p:sp>
          <p:nvSpPr>
            <p:cNvPr id="172" name="圆角矩形 338">
              <a:extLst>
                <a:ext uri="{FF2B5EF4-FFF2-40B4-BE49-F238E27FC236}">
                  <a16:creationId xmlns:a16="http://schemas.microsoft.com/office/drawing/2014/main" id="{E062C905-416C-4717-BD16-30DBF279873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3" name="圆角矩形 7">
              <a:extLst>
                <a:ext uri="{FF2B5EF4-FFF2-40B4-BE49-F238E27FC236}">
                  <a16:creationId xmlns:a16="http://schemas.microsoft.com/office/drawing/2014/main" id="{B60D4458-BCC9-4169-A470-140E9C5BFDB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安全生产</a:t>
              </a:r>
            </a:p>
          </p:txBody>
        </p:sp>
      </p:grpSp>
      <p:grpSp>
        <p:nvGrpSpPr>
          <p:cNvPr id="177" name="组合 176">
            <a:extLst>
              <a:ext uri="{FF2B5EF4-FFF2-40B4-BE49-F238E27FC236}">
                <a16:creationId xmlns:a16="http://schemas.microsoft.com/office/drawing/2014/main" id="{54818238-6AB5-47AF-BD10-C7B8F667B2EC}"/>
              </a:ext>
            </a:extLst>
          </p:cNvPr>
          <p:cNvGrpSpPr/>
          <p:nvPr/>
        </p:nvGrpSpPr>
        <p:grpSpPr>
          <a:xfrm>
            <a:off x="7109557" y="3783100"/>
            <a:ext cx="1069801" cy="291307"/>
            <a:chOff x="268922" y="1369771"/>
            <a:chExt cx="1070071" cy="395999"/>
          </a:xfrm>
        </p:grpSpPr>
        <p:sp>
          <p:nvSpPr>
            <p:cNvPr id="178" name="圆角矩形 341">
              <a:extLst>
                <a:ext uri="{FF2B5EF4-FFF2-40B4-BE49-F238E27FC236}">
                  <a16:creationId xmlns:a16="http://schemas.microsoft.com/office/drawing/2014/main" id="{E82A204F-BFBA-46B4-B5B4-703291FF333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9" name="圆角矩形 7">
              <a:extLst>
                <a:ext uri="{FF2B5EF4-FFF2-40B4-BE49-F238E27FC236}">
                  <a16:creationId xmlns:a16="http://schemas.microsoft.com/office/drawing/2014/main" id="{F9015E73-F075-4251-8444-5FEE1768827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价格和收费信息</a:t>
              </a:r>
            </a:p>
          </p:txBody>
        </p:sp>
      </p:grpSp>
      <p:grpSp>
        <p:nvGrpSpPr>
          <p:cNvPr id="180" name="组合 179">
            <a:extLst>
              <a:ext uri="{FF2B5EF4-FFF2-40B4-BE49-F238E27FC236}">
                <a16:creationId xmlns:a16="http://schemas.microsoft.com/office/drawing/2014/main" id="{246AC842-5F2D-4D0F-A825-A1CF2A34E53C}"/>
              </a:ext>
            </a:extLst>
          </p:cNvPr>
          <p:cNvGrpSpPr/>
          <p:nvPr/>
        </p:nvGrpSpPr>
        <p:grpSpPr>
          <a:xfrm>
            <a:off x="5924381" y="5214330"/>
            <a:ext cx="1058331" cy="446742"/>
            <a:chOff x="268922" y="1369771"/>
            <a:chExt cx="1070071" cy="395999"/>
          </a:xfrm>
        </p:grpSpPr>
        <p:sp>
          <p:nvSpPr>
            <p:cNvPr id="181" name="圆角矩形 344">
              <a:extLst>
                <a:ext uri="{FF2B5EF4-FFF2-40B4-BE49-F238E27FC236}">
                  <a16:creationId xmlns:a16="http://schemas.microsoft.com/office/drawing/2014/main" id="{3D6CDF74-9E89-40F1-AD30-B94CE8F1319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2" name="圆角矩形 7">
              <a:extLst>
                <a:ext uri="{FF2B5EF4-FFF2-40B4-BE49-F238E27FC236}">
                  <a16:creationId xmlns:a16="http://schemas.microsoft.com/office/drawing/2014/main" id="{A7A7D796-8188-4AB7-9FFC-27B8F81D83C8}"/>
                </a:ext>
              </a:extLst>
            </p:cNvPr>
            <p:cNvSpPr/>
            <p:nvPr/>
          </p:nvSpPr>
          <p:spPr>
            <a:xfrm>
              <a:off x="280520" y="1373778"/>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15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183" name="组合 182">
            <a:extLst>
              <a:ext uri="{FF2B5EF4-FFF2-40B4-BE49-F238E27FC236}">
                <a16:creationId xmlns:a16="http://schemas.microsoft.com/office/drawing/2014/main" id="{10141FA0-41E0-45E3-B389-ABB4A369D8FD}"/>
              </a:ext>
            </a:extLst>
          </p:cNvPr>
          <p:cNvGrpSpPr/>
          <p:nvPr/>
        </p:nvGrpSpPr>
        <p:grpSpPr>
          <a:xfrm>
            <a:off x="8574253" y="1904128"/>
            <a:ext cx="1058330" cy="291307"/>
            <a:chOff x="268922" y="1369771"/>
            <a:chExt cx="1070071" cy="395999"/>
          </a:xfrm>
        </p:grpSpPr>
        <p:sp>
          <p:nvSpPr>
            <p:cNvPr id="184" name="圆角矩形 420">
              <a:extLst>
                <a:ext uri="{FF2B5EF4-FFF2-40B4-BE49-F238E27FC236}">
                  <a16:creationId xmlns:a16="http://schemas.microsoft.com/office/drawing/2014/main" id="{80006F0C-2A64-4579-978C-D17B8287A7D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5" name="圆角矩形 7">
              <a:extLst>
                <a:ext uri="{FF2B5EF4-FFF2-40B4-BE49-F238E27FC236}">
                  <a16:creationId xmlns:a16="http://schemas.microsoft.com/office/drawing/2014/main" id="{A11BD612-86C6-4471-BB51-65C39B02F7E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领导信箱</a:t>
              </a:r>
            </a:p>
          </p:txBody>
        </p:sp>
      </p:grpSp>
      <p:grpSp>
        <p:nvGrpSpPr>
          <p:cNvPr id="186" name="组合 185">
            <a:extLst>
              <a:ext uri="{FF2B5EF4-FFF2-40B4-BE49-F238E27FC236}">
                <a16:creationId xmlns:a16="http://schemas.microsoft.com/office/drawing/2014/main" id="{44FA6A31-8DCC-4721-B577-A29E5C529C09}"/>
              </a:ext>
            </a:extLst>
          </p:cNvPr>
          <p:cNvGrpSpPr/>
          <p:nvPr/>
        </p:nvGrpSpPr>
        <p:grpSpPr>
          <a:xfrm>
            <a:off x="8585724" y="2360616"/>
            <a:ext cx="1058330" cy="303923"/>
            <a:chOff x="268922" y="1932969"/>
            <a:chExt cx="1367165" cy="512149"/>
          </a:xfrm>
        </p:grpSpPr>
        <p:sp>
          <p:nvSpPr>
            <p:cNvPr id="187" name="圆角矩形 423">
              <a:extLst>
                <a:ext uri="{FF2B5EF4-FFF2-40B4-BE49-F238E27FC236}">
                  <a16:creationId xmlns:a16="http://schemas.microsoft.com/office/drawing/2014/main" id="{C29B2ADE-BEB4-4617-B028-982BFF4E2966}"/>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8" name="圆角矩形 10">
              <a:extLst>
                <a:ext uri="{FF2B5EF4-FFF2-40B4-BE49-F238E27FC236}">
                  <a16:creationId xmlns:a16="http://schemas.microsoft.com/office/drawing/2014/main" id="{E2AFEA9E-8D2F-4B13-BC64-E4A5004DEE0C}"/>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咨询投诉</a:t>
              </a:r>
            </a:p>
          </p:txBody>
        </p:sp>
      </p:grpSp>
      <p:grpSp>
        <p:nvGrpSpPr>
          <p:cNvPr id="189" name="组合 188">
            <a:extLst>
              <a:ext uri="{FF2B5EF4-FFF2-40B4-BE49-F238E27FC236}">
                <a16:creationId xmlns:a16="http://schemas.microsoft.com/office/drawing/2014/main" id="{68AA0E65-8835-4F3F-87A5-2D7D3A113E10}"/>
              </a:ext>
            </a:extLst>
          </p:cNvPr>
          <p:cNvGrpSpPr/>
          <p:nvPr/>
        </p:nvGrpSpPr>
        <p:grpSpPr>
          <a:xfrm>
            <a:off x="8585844" y="2831305"/>
            <a:ext cx="1058330" cy="291307"/>
            <a:chOff x="268922" y="2612318"/>
            <a:chExt cx="1070071" cy="395999"/>
          </a:xfrm>
        </p:grpSpPr>
        <p:sp>
          <p:nvSpPr>
            <p:cNvPr id="190" name="圆角矩形 426">
              <a:extLst>
                <a:ext uri="{FF2B5EF4-FFF2-40B4-BE49-F238E27FC236}">
                  <a16:creationId xmlns:a16="http://schemas.microsoft.com/office/drawing/2014/main" id="{13F6841B-33AE-4C4D-9A62-99CE6DE15853}"/>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13">
              <a:extLst>
                <a:ext uri="{FF2B5EF4-FFF2-40B4-BE49-F238E27FC236}">
                  <a16:creationId xmlns:a16="http://schemas.microsoft.com/office/drawing/2014/main" id="{B47B80CB-7463-4BC2-96C1-35867E2329AE}"/>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在线访谈</a:t>
              </a:r>
            </a:p>
          </p:txBody>
        </p:sp>
      </p:grpSp>
      <p:grpSp>
        <p:nvGrpSpPr>
          <p:cNvPr id="192" name="组合 191">
            <a:extLst>
              <a:ext uri="{FF2B5EF4-FFF2-40B4-BE49-F238E27FC236}">
                <a16:creationId xmlns:a16="http://schemas.microsoft.com/office/drawing/2014/main" id="{D1B418F5-9E5D-4508-94ED-E6FC79D3238A}"/>
              </a:ext>
            </a:extLst>
          </p:cNvPr>
          <p:cNvGrpSpPr/>
          <p:nvPr/>
        </p:nvGrpSpPr>
        <p:grpSpPr>
          <a:xfrm>
            <a:off x="8597315" y="3295514"/>
            <a:ext cx="1058330" cy="291307"/>
            <a:chOff x="268922" y="3175516"/>
            <a:chExt cx="1070071" cy="395999"/>
          </a:xfrm>
        </p:grpSpPr>
        <p:sp>
          <p:nvSpPr>
            <p:cNvPr id="193" name="圆角矩形 429">
              <a:extLst>
                <a:ext uri="{FF2B5EF4-FFF2-40B4-BE49-F238E27FC236}">
                  <a16:creationId xmlns:a16="http://schemas.microsoft.com/office/drawing/2014/main" id="{675E3B22-8B8D-45C6-8969-0FDAB861D6D4}"/>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4" name="圆角矩形 16">
              <a:extLst>
                <a:ext uri="{FF2B5EF4-FFF2-40B4-BE49-F238E27FC236}">
                  <a16:creationId xmlns:a16="http://schemas.microsoft.com/office/drawing/2014/main" id="{1F350A5C-5846-4266-A5D6-898AF901631B}"/>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征集调查</a:t>
              </a:r>
            </a:p>
          </p:txBody>
        </p:sp>
      </p:grpSp>
      <p:grpSp>
        <p:nvGrpSpPr>
          <p:cNvPr id="195" name="组合 194">
            <a:extLst>
              <a:ext uri="{FF2B5EF4-FFF2-40B4-BE49-F238E27FC236}">
                <a16:creationId xmlns:a16="http://schemas.microsoft.com/office/drawing/2014/main" id="{ACBC3DF9-B894-47B9-B0AC-3053216227E7}"/>
              </a:ext>
            </a:extLst>
          </p:cNvPr>
          <p:cNvGrpSpPr/>
          <p:nvPr/>
        </p:nvGrpSpPr>
        <p:grpSpPr>
          <a:xfrm>
            <a:off x="8597315" y="3757957"/>
            <a:ext cx="1058330" cy="291307"/>
            <a:chOff x="268922" y="3738715"/>
            <a:chExt cx="1070071" cy="395999"/>
          </a:xfrm>
        </p:grpSpPr>
        <p:sp>
          <p:nvSpPr>
            <p:cNvPr id="196" name="圆角矩形 432">
              <a:extLst>
                <a:ext uri="{FF2B5EF4-FFF2-40B4-BE49-F238E27FC236}">
                  <a16:creationId xmlns:a16="http://schemas.microsoft.com/office/drawing/2014/main" id="{59086B6E-72E4-4EE2-A641-F9DC611F1855}"/>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7" name="圆角矩形 19">
              <a:extLst>
                <a:ext uri="{FF2B5EF4-FFF2-40B4-BE49-F238E27FC236}">
                  <a16:creationId xmlns:a16="http://schemas.microsoft.com/office/drawing/2014/main" id="{C82F11A0-F44C-4B32-BB97-3C81C1AE8F06}"/>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业务知识库</a:t>
              </a:r>
            </a:p>
          </p:txBody>
        </p:sp>
      </p:grpSp>
      <p:grpSp>
        <p:nvGrpSpPr>
          <p:cNvPr id="198" name="组合 197">
            <a:extLst>
              <a:ext uri="{FF2B5EF4-FFF2-40B4-BE49-F238E27FC236}">
                <a16:creationId xmlns:a16="http://schemas.microsoft.com/office/drawing/2014/main" id="{D5DC0E0D-0F13-47DA-A674-81F486DCF8DC}"/>
              </a:ext>
            </a:extLst>
          </p:cNvPr>
          <p:cNvGrpSpPr/>
          <p:nvPr/>
        </p:nvGrpSpPr>
        <p:grpSpPr>
          <a:xfrm>
            <a:off x="8608786" y="4264654"/>
            <a:ext cx="1058330" cy="291307"/>
            <a:chOff x="268922" y="4301913"/>
            <a:chExt cx="1070071" cy="395999"/>
          </a:xfrm>
        </p:grpSpPr>
        <p:sp>
          <p:nvSpPr>
            <p:cNvPr id="199" name="圆角矩形 435">
              <a:extLst>
                <a:ext uri="{FF2B5EF4-FFF2-40B4-BE49-F238E27FC236}">
                  <a16:creationId xmlns:a16="http://schemas.microsoft.com/office/drawing/2014/main" id="{CBD95748-D447-449F-9CF4-FCADD9F43139}"/>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0" name="圆角矩形 22">
              <a:extLst>
                <a:ext uri="{FF2B5EF4-FFF2-40B4-BE49-F238E27FC236}">
                  <a16:creationId xmlns:a16="http://schemas.microsoft.com/office/drawing/2014/main" id="{FA0EFF23-9DA7-4187-BFE4-98A8C9683B8E}"/>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政务微博</a:t>
              </a:r>
            </a:p>
          </p:txBody>
        </p:sp>
      </p:grpSp>
      <p:grpSp>
        <p:nvGrpSpPr>
          <p:cNvPr id="201" name="组合 200">
            <a:extLst>
              <a:ext uri="{FF2B5EF4-FFF2-40B4-BE49-F238E27FC236}">
                <a16:creationId xmlns:a16="http://schemas.microsoft.com/office/drawing/2014/main" id="{13FF25B7-03C6-483B-A48F-2D7DC157ABA3}"/>
              </a:ext>
            </a:extLst>
          </p:cNvPr>
          <p:cNvGrpSpPr/>
          <p:nvPr/>
        </p:nvGrpSpPr>
        <p:grpSpPr>
          <a:xfrm>
            <a:off x="10275033" y="1886426"/>
            <a:ext cx="1058330" cy="291307"/>
            <a:chOff x="268922" y="1369771"/>
            <a:chExt cx="1070071" cy="395999"/>
          </a:xfrm>
        </p:grpSpPr>
        <p:sp>
          <p:nvSpPr>
            <p:cNvPr id="202" name="圆角矩形 469">
              <a:extLst>
                <a:ext uri="{FF2B5EF4-FFF2-40B4-BE49-F238E27FC236}">
                  <a16:creationId xmlns:a16="http://schemas.microsoft.com/office/drawing/2014/main" id="{1E4C3B4B-3AA6-413F-B63A-9CCF159D0F9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3" name="圆角矩形 7">
              <a:extLst>
                <a:ext uri="{FF2B5EF4-FFF2-40B4-BE49-F238E27FC236}">
                  <a16:creationId xmlns:a16="http://schemas.microsoft.com/office/drawing/2014/main" id="{1EBC5D9E-0E2D-4B86-9C2B-52406329E3E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民生实事专栏</a:t>
              </a:r>
            </a:p>
          </p:txBody>
        </p:sp>
      </p:grpSp>
      <p:grpSp>
        <p:nvGrpSpPr>
          <p:cNvPr id="204" name="组合 203">
            <a:extLst>
              <a:ext uri="{FF2B5EF4-FFF2-40B4-BE49-F238E27FC236}">
                <a16:creationId xmlns:a16="http://schemas.microsoft.com/office/drawing/2014/main" id="{49FC37F5-4374-4BA5-8AAA-B77A1D99BB7E}"/>
              </a:ext>
            </a:extLst>
          </p:cNvPr>
          <p:cNvGrpSpPr/>
          <p:nvPr/>
        </p:nvGrpSpPr>
        <p:grpSpPr>
          <a:xfrm>
            <a:off x="10286504" y="2354320"/>
            <a:ext cx="1058330" cy="303923"/>
            <a:chOff x="268922" y="1932969"/>
            <a:chExt cx="1367165" cy="512149"/>
          </a:xfrm>
        </p:grpSpPr>
        <p:sp>
          <p:nvSpPr>
            <p:cNvPr id="205" name="圆角矩形 472">
              <a:extLst>
                <a:ext uri="{FF2B5EF4-FFF2-40B4-BE49-F238E27FC236}">
                  <a16:creationId xmlns:a16="http://schemas.microsoft.com/office/drawing/2014/main" id="{A29657F7-7505-4562-871B-0B97066B986C}"/>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6" name="圆角矩形 10">
              <a:extLst>
                <a:ext uri="{FF2B5EF4-FFF2-40B4-BE49-F238E27FC236}">
                  <a16:creationId xmlns:a16="http://schemas.microsoft.com/office/drawing/2014/main" id="{1F3AF486-71E9-49D8-AD06-13B163290A58}"/>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重点业务专栏</a:t>
              </a:r>
            </a:p>
          </p:txBody>
        </p:sp>
      </p:grpSp>
      <p:grpSp>
        <p:nvGrpSpPr>
          <p:cNvPr id="207" name="组合 206">
            <a:extLst>
              <a:ext uri="{FF2B5EF4-FFF2-40B4-BE49-F238E27FC236}">
                <a16:creationId xmlns:a16="http://schemas.microsoft.com/office/drawing/2014/main" id="{35E34595-EC1A-4333-BD70-13FA1832E461}"/>
              </a:ext>
            </a:extLst>
          </p:cNvPr>
          <p:cNvGrpSpPr/>
          <p:nvPr/>
        </p:nvGrpSpPr>
        <p:grpSpPr>
          <a:xfrm>
            <a:off x="10286504" y="2837819"/>
            <a:ext cx="1058330" cy="291307"/>
            <a:chOff x="268922" y="2612318"/>
            <a:chExt cx="1070071" cy="395999"/>
          </a:xfrm>
        </p:grpSpPr>
        <p:sp>
          <p:nvSpPr>
            <p:cNvPr id="208" name="圆角矩形 475">
              <a:extLst>
                <a:ext uri="{FF2B5EF4-FFF2-40B4-BE49-F238E27FC236}">
                  <a16:creationId xmlns:a16="http://schemas.microsoft.com/office/drawing/2014/main" id="{128C216B-ED16-492C-AA80-559D858C492D}"/>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9" name="圆角矩形 13">
              <a:extLst>
                <a:ext uri="{FF2B5EF4-FFF2-40B4-BE49-F238E27FC236}">
                  <a16:creationId xmlns:a16="http://schemas.microsoft.com/office/drawing/2014/main" id="{5D4BDACB-2145-4D98-B3E4-4071CBA41A6A}"/>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政策解读专栏</a:t>
              </a:r>
            </a:p>
          </p:txBody>
        </p:sp>
      </p:grpSp>
    </p:spTree>
    <p:extLst>
      <p:ext uri="{BB962C8B-B14F-4D97-AF65-F5344CB8AC3E}">
        <p14:creationId xmlns:p14="http://schemas.microsoft.com/office/powerpoint/2010/main" val="156167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E6886-3C9C-4241-BF9E-4B39D93AED78}"/>
              </a:ext>
            </a:extLst>
          </p:cNvPr>
          <p:cNvSpPr>
            <a:spLocks noGrp="1"/>
          </p:cNvSpPr>
          <p:nvPr>
            <p:ph type="title"/>
          </p:nvPr>
        </p:nvSpPr>
        <p:spPr/>
        <p:txBody>
          <a:bodyPr/>
          <a:lstStyle/>
          <a:p>
            <a:r>
              <a:rPr lang="en-US" altLang="zh-CN" sz="3600" dirty="0"/>
              <a:t>2 </a:t>
            </a:r>
            <a:r>
              <a:rPr lang="zh-CN" altLang="en-US" sz="3600" dirty="0"/>
              <a:t>栏目架构建设规划</a:t>
            </a:r>
            <a:endParaRPr lang="zh-CN" altLang="en-US" dirty="0"/>
          </a:p>
        </p:txBody>
      </p:sp>
      <p:graphicFrame>
        <p:nvGraphicFramePr>
          <p:cNvPr id="7" name="表格 6">
            <a:extLst>
              <a:ext uri="{FF2B5EF4-FFF2-40B4-BE49-F238E27FC236}">
                <a16:creationId xmlns:a16="http://schemas.microsoft.com/office/drawing/2014/main" id="{AC8C17B4-916D-4FF1-B78E-9D6B7B48BB4B}"/>
              </a:ext>
            </a:extLst>
          </p:cNvPr>
          <p:cNvGraphicFramePr>
            <a:graphicFrameLocks noGrp="1"/>
          </p:cNvGraphicFramePr>
          <p:nvPr>
            <p:extLst>
              <p:ext uri="{D42A27DB-BD31-4B8C-83A1-F6EECF244321}">
                <p14:modId xmlns:p14="http://schemas.microsoft.com/office/powerpoint/2010/main" val="2405317595"/>
              </p:ext>
            </p:extLst>
          </p:nvPr>
        </p:nvGraphicFramePr>
        <p:xfrm>
          <a:off x="2054123" y="1051987"/>
          <a:ext cx="6498206" cy="5030699"/>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623652">
                  <a:extLst>
                    <a:ext uri="{9D8B030D-6E8A-4147-A177-3AD203B41FA5}">
                      <a16:colId xmlns:a16="http://schemas.microsoft.com/office/drawing/2014/main" val="2455183057"/>
                    </a:ext>
                  </a:extLst>
                </a:gridCol>
                <a:gridCol w="1657038">
                  <a:extLst>
                    <a:ext uri="{9D8B030D-6E8A-4147-A177-3AD203B41FA5}">
                      <a16:colId xmlns:a16="http://schemas.microsoft.com/office/drawing/2014/main" val="3340318834"/>
                    </a:ext>
                  </a:extLst>
                </a:gridCol>
                <a:gridCol w="1608758">
                  <a:extLst>
                    <a:ext uri="{9D8B030D-6E8A-4147-A177-3AD203B41FA5}">
                      <a16:colId xmlns:a16="http://schemas.microsoft.com/office/drawing/2014/main" val="2634770568"/>
                    </a:ext>
                  </a:extLst>
                </a:gridCol>
                <a:gridCol w="1608758">
                  <a:extLst>
                    <a:ext uri="{9D8B030D-6E8A-4147-A177-3AD203B41FA5}">
                      <a16:colId xmlns:a16="http://schemas.microsoft.com/office/drawing/2014/main" val="647233838"/>
                    </a:ext>
                  </a:extLst>
                </a:gridCol>
              </a:tblGrid>
              <a:tr h="497148">
                <a:tc>
                  <a:txBody>
                    <a:bodyPr/>
                    <a:lstStyle/>
                    <a:p>
                      <a:pPr algn="ctr"/>
                      <a:r>
                        <a:rPr lang="zh-CN" altLang="en-US" sz="1600" dirty="0">
                          <a:solidFill>
                            <a:schemeClr val="tx1"/>
                          </a:solidFill>
                        </a:rPr>
                        <a:t> 了解深汕</a:t>
                      </a:r>
                      <a:endParaRPr lang="zh-CN" altLang="en-US" sz="1600" dirty="0">
                        <a:solidFill>
                          <a:schemeClr val="bg1"/>
                        </a:solidFill>
                        <a:latin typeface="+mj-lt"/>
                        <a:ea typeface="Arial Unicode MS" pitchFamily="34" charset="-122"/>
                        <a:cs typeface="Arial Unicode MS" pitchFamily="34" charset="-122"/>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1" dirty="0">
                          <a:solidFill>
                            <a:schemeClr val="tx1"/>
                          </a:solidFill>
                        </a:rPr>
                        <a:t> 投资深汕</a:t>
                      </a:r>
                      <a:endParaRPr lang="zh-CN" altLang="en-US" sz="1600" b="1"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出行深汕</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0" dirty="0">
                          <a:solidFill>
                            <a:schemeClr val="tx1"/>
                          </a:solidFill>
                          <a:latin typeface="+mj-lt"/>
                          <a:ea typeface="Arial Unicode MS" pitchFamily="34" charset="-122"/>
                          <a:cs typeface="Arial Unicode MS" pitchFamily="34" charset="-122"/>
                        </a:rPr>
                        <a:t>政务服务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23799953"/>
                  </a:ext>
                </a:extLst>
              </a:tr>
              <a:tr h="566747">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36369">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450488689"/>
                  </a:ext>
                </a:extLst>
              </a:tr>
              <a:tr h="496700">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713636"/>
                  </a:ext>
                </a:extLst>
              </a:tr>
            </a:tbl>
          </a:graphicData>
        </a:graphic>
      </p:graphicFrame>
      <p:sp>
        <p:nvSpPr>
          <p:cNvPr id="8" name="TextBox 7">
            <a:extLst>
              <a:ext uri="{FF2B5EF4-FFF2-40B4-BE49-F238E27FC236}">
                <a16:creationId xmlns:a16="http://schemas.microsoft.com/office/drawing/2014/main" id="{8DE97A11-2E91-4567-B091-15733AD128B3}"/>
              </a:ext>
            </a:extLst>
          </p:cNvPr>
          <p:cNvSpPr txBox="1"/>
          <p:nvPr/>
        </p:nvSpPr>
        <p:spPr>
          <a:xfrm>
            <a:off x="2054123" y="6305645"/>
            <a:ext cx="9180059" cy="460375"/>
          </a:xfrm>
          <a:prstGeom prst="rect">
            <a:avLst/>
          </a:prstGeom>
          <a:no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注：</a:t>
            </a:r>
            <a:r>
              <a:rPr lang="zh-CN" altLang="en-US" sz="1600" b="1" dirty="0">
                <a:solidFill>
                  <a:srgbClr val="FF0000"/>
                </a:solidFill>
                <a:latin typeface="微软雅黑" panose="020B0503020204020204" charset="-122"/>
                <a:ea typeface="微软雅黑" panose="020B0503020204020204" charset="-122"/>
              </a:rPr>
              <a:t>政务服务</a:t>
            </a:r>
            <a:r>
              <a:rPr lang="zh-CN" altLang="en-US" sz="1600" dirty="0">
                <a:latin typeface="微软雅黑" panose="020B0503020204020204" charset="-122"/>
                <a:ea typeface="微软雅黑" panose="020B0503020204020204" charset="-122"/>
              </a:rPr>
              <a:t>相关栏目可直接链接到广东省政务服务网或者合作区政务服务门户网站。</a:t>
            </a:r>
          </a:p>
        </p:txBody>
      </p:sp>
      <p:grpSp>
        <p:nvGrpSpPr>
          <p:cNvPr id="9" name="组合 8">
            <a:extLst>
              <a:ext uri="{FF2B5EF4-FFF2-40B4-BE49-F238E27FC236}">
                <a16:creationId xmlns:a16="http://schemas.microsoft.com/office/drawing/2014/main" id="{D4CB6C1B-F6A9-40CB-9119-E1FB045FA1EF}"/>
              </a:ext>
            </a:extLst>
          </p:cNvPr>
          <p:cNvGrpSpPr/>
          <p:nvPr/>
        </p:nvGrpSpPr>
        <p:grpSpPr>
          <a:xfrm>
            <a:off x="2264845" y="1794296"/>
            <a:ext cx="1231229" cy="313743"/>
            <a:chOff x="268922" y="1369771"/>
            <a:chExt cx="1070071" cy="395999"/>
          </a:xfrm>
        </p:grpSpPr>
        <p:sp>
          <p:nvSpPr>
            <p:cNvPr id="10" name="圆角矩形 45">
              <a:extLst>
                <a:ext uri="{FF2B5EF4-FFF2-40B4-BE49-F238E27FC236}">
                  <a16:creationId xmlns:a16="http://schemas.microsoft.com/office/drawing/2014/main" id="{7D74E8C4-6E1E-4AAB-8E02-C49030F79C08}"/>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圆角矩形 7">
              <a:extLst>
                <a:ext uri="{FF2B5EF4-FFF2-40B4-BE49-F238E27FC236}">
                  <a16:creationId xmlns:a16="http://schemas.microsoft.com/office/drawing/2014/main" id="{3EFEC0D1-A182-4040-830B-8B78A89DB15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概况简介</a:t>
              </a:r>
            </a:p>
          </p:txBody>
        </p:sp>
      </p:grpSp>
      <p:grpSp>
        <p:nvGrpSpPr>
          <p:cNvPr id="12" name="组合 11">
            <a:extLst>
              <a:ext uri="{FF2B5EF4-FFF2-40B4-BE49-F238E27FC236}">
                <a16:creationId xmlns:a16="http://schemas.microsoft.com/office/drawing/2014/main" id="{B2013B6F-5093-4802-80D7-8BDF95895392}"/>
              </a:ext>
            </a:extLst>
          </p:cNvPr>
          <p:cNvGrpSpPr/>
          <p:nvPr/>
        </p:nvGrpSpPr>
        <p:grpSpPr>
          <a:xfrm>
            <a:off x="2223247" y="2352391"/>
            <a:ext cx="1244429" cy="313743"/>
            <a:chOff x="268922" y="1932969"/>
            <a:chExt cx="1367165" cy="512149"/>
          </a:xfrm>
        </p:grpSpPr>
        <p:sp>
          <p:nvSpPr>
            <p:cNvPr id="13" name="圆角矩形 49">
              <a:extLst>
                <a:ext uri="{FF2B5EF4-FFF2-40B4-BE49-F238E27FC236}">
                  <a16:creationId xmlns:a16="http://schemas.microsoft.com/office/drawing/2014/main" id="{44209802-F70C-46AA-B52A-E2080908A01C}"/>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圆角矩形 10">
              <a:extLst>
                <a:ext uri="{FF2B5EF4-FFF2-40B4-BE49-F238E27FC236}">
                  <a16:creationId xmlns:a16="http://schemas.microsoft.com/office/drawing/2014/main" id="{A6193346-C010-4AF7-BAED-D477AF025790}"/>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地理位置</a:t>
              </a:r>
            </a:p>
          </p:txBody>
        </p:sp>
      </p:grpSp>
      <p:grpSp>
        <p:nvGrpSpPr>
          <p:cNvPr id="15" name="组合 14">
            <a:extLst>
              <a:ext uri="{FF2B5EF4-FFF2-40B4-BE49-F238E27FC236}">
                <a16:creationId xmlns:a16="http://schemas.microsoft.com/office/drawing/2014/main" id="{FD9E18AD-E4DC-4E79-8C78-97DD63F167C5}"/>
              </a:ext>
            </a:extLst>
          </p:cNvPr>
          <p:cNvGrpSpPr/>
          <p:nvPr/>
        </p:nvGrpSpPr>
        <p:grpSpPr>
          <a:xfrm>
            <a:off x="2225649" y="2896746"/>
            <a:ext cx="1242027" cy="313743"/>
            <a:chOff x="268922" y="2612318"/>
            <a:chExt cx="1070071" cy="395999"/>
          </a:xfrm>
        </p:grpSpPr>
        <p:sp>
          <p:nvSpPr>
            <p:cNvPr id="16" name="圆角矩形 53">
              <a:extLst>
                <a:ext uri="{FF2B5EF4-FFF2-40B4-BE49-F238E27FC236}">
                  <a16:creationId xmlns:a16="http://schemas.microsoft.com/office/drawing/2014/main" id="{C13A6AA5-EE76-4E7C-9ADC-7BE7DE6A3F7C}"/>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圆角矩形 13">
              <a:extLst>
                <a:ext uri="{FF2B5EF4-FFF2-40B4-BE49-F238E27FC236}">
                  <a16:creationId xmlns:a16="http://schemas.microsoft.com/office/drawing/2014/main" id="{BA4FCA9D-D379-40C7-A60A-72D2FC465F60}"/>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发展规划</a:t>
              </a:r>
            </a:p>
          </p:txBody>
        </p:sp>
      </p:grpSp>
      <p:grpSp>
        <p:nvGrpSpPr>
          <p:cNvPr id="18" name="组合 17">
            <a:extLst>
              <a:ext uri="{FF2B5EF4-FFF2-40B4-BE49-F238E27FC236}">
                <a16:creationId xmlns:a16="http://schemas.microsoft.com/office/drawing/2014/main" id="{D6AE229A-3422-49BD-A43C-AF0B84E3625A}"/>
              </a:ext>
            </a:extLst>
          </p:cNvPr>
          <p:cNvGrpSpPr/>
          <p:nvPr/>
        </p:nvGrpSpPr>
        <p:grpSpPr>
          <a:xfrm>
            <a:off x="2236900" y="3464208"/>
            <a:ext cx="1242027" cy="313743"/>
            <a:chOff x="268922" y="3175516"/>
            <a:chExt cx="1070071" cy="395999"/>
          </a:xfrm>
        </p:grpSpPr>
        <p:sp>
          <p:nvSpPr>
            <p:cNvPr id="19" name="圆角矩形 57">
              <a:extLst>
                <a:ext uri="{FF2B5EF4-FFF2-40B4-BE49-F238E27FC236}">
                  <a16:creationId xmlns:a16="http://schemas.microsoft.com/office/drawing/2014/main" id="{234635ED-63F6-4C67-B2CB-6D84EFCE9D8E}"/>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圆角矩形 16">
              <a:extLst>
                <a:ext uri="{FF2B5EF4-FFF2-40B4-BE49-F238E27FC236}">
                  <a16:creationId xmlns:a16="http://schemas.microsoft.com/office/drawing/2014/main" id="{5CD8B719-8990-4BB4-BDD6-EC4483D1CE91}"/>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资源优势</a:t>
              </a:r>
            </a:p>
          </p:txBody>
        </p:sp>
      </p:grpSp>
      <p:grpSp>
        <p:nvGrpSpPr>
          <p:cNvPr id="21" name="组合 20">
            <a:extLst>
              <a:ext uri="{FF2B5EF4-FFF2-40B4-BE49-F238E27FC236}">
                <a16:creationId xmlns:a16="http://schemas.microsoft.com/office/drawing/2014/main" id="{D6A5932F-7854-4A43-88D9-A069909E8497}"/>
              </a:ext>
            </a:extLst>
          </p:cNvPr>
          <p:cNvGrpSpPr/>
          <p:nvPr/>
        </p:nvGrpSpPr>
        <p:grpSpPr>
          <a:xfrm>
            <a:off x="2224447" y="4031670"/>
            <a:ext cx="1242027" cy="313743"/>
            <a:chOff x="268922" y="3738715"/>
            <a:chExt cx="1070071" cy="395999"/>
          </a:xfrm>
        </p:grpSpPr>
        <p:sp>
          <p:nvSpPr>
            <p:cNvPr id="22" name="圆角矩形 61">
              <a:extLst>
                <a:ext uri="{FF2B5EF4-FFF2-40B4-BE49-F238E27FC236}">
                  <a16:creationId xmlns:a16="http://schemas.microsoft.com/office/drawing/2014/main" id="{FDFBEAE3-B972-420C-BDB3-F3A03A66FFA2}"/>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圆角矩形 19">
              <a:extLst>
                <a:ext uri="{FF2B5EF4-FFF2-40B4-BE49-F238E27FC236}">
                  <a16:creationId xmlns:a16="http://schemas.microsoft.com/office/drawing/2014/main" id="{6D9EE8E3-0138-4B9B-86E1-65CFE700C1A8}"/>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大事记</a:t>
              </a:r>
            </a:p>
          </p:txBody>
        </p:sp>
      </p:grpSp>
      <p:grpSp>
        <p:nvGrpSpPr>
          <p:cNvPr id="24" name="组合 23">
            <a:extLst>
              <a:ext uri="{FF2B5EF4-FFF2-40B4-BE49-F238E27FC236}">
                <a16:creationId xmlns:a16="http://schemas.microsoft.com/office/drawing/2014/main" id="{CE254F54-46CD-462D-90D2-91BF1CD54FFB}"/>
              </a:ext>
            </a:extLst>
          </p:cNvPr>
          <p:cNvGrpSpPr/>
          <p:nvPr/>
        </p:nvGrpSpPr>
        <p:grpSpPr>
          <a:xfrm>
            <a:off x="3863748" y="1800602"/>
            <a:ext cx="1255229" cy="301133"/>
            <a:chOff x="257324" y="1359550"/>
            <a:chExt cx="1070071" cy="395999"/>
          </a:xfrm>
        </p:grpSpPr>
        <p:sp>
          <p:nvSpPr>
            <p:cNvPr id="25" name="圆角矩形 366">
              <a:extLst>
                <a:ext uri="{FF2B5EF4-FFF2-40B4-BE49-F238E27FC236}">
                  <a16:creationId xmlns:a16="http://schemas.microsoft.com/office/drawing/2014/main" id="{D94F8D33-09F1-412C-930E-A8CD7B6B6F96}"/>
                </a:ext>
              </a:extLst>
            </p:cNvPr>
            <p:cNvSpPr/>
            <p:nvPr/>
          </p:nvSpPr>
          <p:spPr>
            <a:xfrm>
              <a:off x="257324" y="1359550"/>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圆角矩形 7">
              <a:extLst>
                <a:ext uri="{FF2B5EF4-FFF2-40B4-BE49-F238E27FC236}">
                  <a16:creationId xmlns:a16="http://schemas.microsoft.com/office/drawing/2014/main" id="{43DD1D00-E208-444C-8240-E740C026DD0E}"/>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投资资讯</a:t>
              </a:r>
            </a:p>
          </p:txBody>
        </p:sp>
      </p:grpSp>
      <p:grpSp>
        <p:nvGrpSpPr>
          <p:cNvPr id="27" name="组合 26">
            <a:extLst>
              <a:ext uri="{FF2B5EF4-FFF2-40B4-BE49-F238E27FC236}">
                <a16:creationId xmlns:a16="http://schemas.microsoft.com/office/drawing/2014/main" id="{54BBFB3F-3BAC-45C7-A4AE-40B84B04D173}"/>
              </a:ext>
            </a:extLst>
          </p:cNvPr>
          <p:cNvGrpSpPr/>
          <p:nvPr/>
        </p:nvGrpSpPr>
        <p:grpSpPr>
          <a:xfrm>
            <a:off x="3890958" y="2338368"/>
            <a:ext cx="1228019" cy="313743"/>
            <a:chOff x="268922" y="1932969"/>
            <a:chExt cx="1367165" cy="512149"/>
          </a:xfrm>
        </p:grpSpPr>
        <p:sp>
          <p:nvSpPr>
            <p:cNvPr id="28" name="圆角矩形 369">
              <a:extLst>
                <a:ext uri="{FF2B5EF4-FFF2-40B4-BE49-F238E27FC236}">
                  <a16:creationId xmlns:a16="http://schemas.microsoft.com/office/drawing/2014/main" id="{EBE55B2F-024E-44D4-81B2-1AA80D6273FE}"/>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圆角矩形 10">
              <a:extLst>
                <a:ext uri="{FF2B5EF4-FFF2-40B4-BE49-F238E27FC236}">
                  <a16:creationId xmlns:a16="http://schemas.microsoft.com/office/drawing/2014/main" id="{66827D42-5C1F-4471-9373-5A3ADC111ED5}"/>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签约项目</a:t>
              </a:r>
            </a:p>
          </p:txBody>
        </p:sp>
      </p:grpSp>
      <p:grpSp>
        <p:nvGrpSpPr>
          <p:cNvPr id="30" name="组合 29">
            <a:extLst>
              <a:ext uri="{FF2B5EF4-FFF2-40B4-BE49-F238E27FC236}">
                <a16:creationId xmlns:a16="http://schemas.microsoft.com/office/drawing/2014/main" id="{044418DD-F852-46B1-8F1D-C9D2DB7C334C}"/>
              </a:ext>
            </a:extLst>
          </p:cNvPr>
          <p:cNvGrpSpPr/>
          <p:nvPr/>
        </p:nvGrpSpPr>
        <p:grpSpPr>
          <a:xfrm>
            <a:off x="3900026" y="2899232"/>
            <a:ext cx="1242027" cy="313743"/>
            <a:chOff x="268922" y="2612319"/>
            <a:chExt cx="1070071" cy="395999"/>
          </a:xfrm>
        </p:grpSpPr>
        <p:sp>
          <p:nvSpPr>
            <p:cNvPr id="31" name="圆角矩形 372">
              <a:extLst>
                <a:ext uri="{FF2B5EF4-FFF2-40B4-BE49-F238E27FC236}">
                  <a16:creationId xmlns:a16="http://schemas.microsoft.com/office/drawing/2014/main" id="{3129E3DB-1710-47B9-AFF2-F3364F864ED0}"/>
                </a:ext>
              </a:extLst>
            </p:cNvPr>
            <p:cNvSpPr/>
            <p:nvPr/>
          </p:nvSpPr>
          <p:spPr>
            <a:xfrm>
              <a:off x="268922" y="261231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圆角矩形 13">
              <a:extLst>
                <a:ext uri="{FF2B5EF4-FFF2-40B4-BE49-F238E27FC236}">
                  <a16:creationId xmlns:a16="http://schemas.microsoft.com/office/drawing/2014/main" id="{F7645857-8112-4F34-8DD4-A28F0E331BAC}"/>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主导产业</a:t>
              </a:r>
            </a:p>
          </p:txBody>
        </p:sp>
      </p:grpSp>
      <p:grpSp>
        <p:nvGrpSpPr>
          <p:cNvPr id="33" name="组合 32">
            <a:extLst>
              <a:ext uri="{FF2B5EF4-FFF2-40B4-BE49-F238E27FC236}">
                <a16:creationId xmlns:a16="http://schemas.microsoft.com/office/drawing/2014/main" id="{AE19F994-FA2A-4838-BDF6-AEDC77C53C37}"/>
              </a:ext>
            </a:extLst>
          </p:cNvPr>
          <p:cNvGrpSpPr/>
          <p:nvPr/>
        </p:nvGrpSpPr>
        <p:grpSpPr>
          <a:xfrm>
            <a:off x="3900026" y="3464207"/>
            <a:ext cx="1242027" cy="313743"/>
            <a:chOff x="268922" y="3175516"/>
            <a:chExt cx="1070071" cy="395999"/>
          </a:xfrm>
        </p:grpSpPr>
        <p:sp>
          <p:nvSpPr>
            <p:cNvPr id="34" name="圆角矩形 375">
              <a:extLst>
                <a:ext uri="{FF2B5EF4-FFF2-40B4-BE49-F238E27FC236}">
                  <a16:creationId xmlns:a16="http://schemas.microsoft.com/office/drawing/2014/main" id="{F4789446-C897-4709-96F4-403831B7B9F1}"/>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圆角矩形 16">
              <a:extLst>
                <a:ext uri="{FF2B5EF4-FFF2-40B4-BE49-F238E27FC236}">
                  <a16:creationId xmlns:a16="http://schemas.microsoft.com/office/drawing/2014/main" id="{2EE72A1B-7F2A-4289-B26C-97756CF3477E}"/>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优惠政策</a:t>
              </a:r>
            </a:p>
          </p:txBody>
        </p:sp>
      </p:grpSp>
      <p:grpSp>
        <p:nvGrpSpPr>
          <p:cNvPr id="36" name="组合 35">
            <a:extLst>
              <a:ext uri="{FF2B5EF4-FFF2-40B4-BE49-F238E27FC236}">
                <a16:creationId xmlns:a16="http://schemas.microsoft.com/office/drawing/2014/main" id="{06F6FE2A-C0D1-477E-BF44-810463B9530C}"/>
              </a:ext>
            </a:extLst>
          </p:cNvPr>
          <p:cNvGrpSpPr/>
          <p:nvPr/>
        </p:nvGrpSpPr>
        <p:grpSpPr>
          <a:xfrm>
            <a:off x="5542259" y="1805502"/>
            <a:ext cx="1218028" cy="301133"/>
            <a:chOff x="268922" y="1369771"/>
            <a:chExt cx="1070071" cy="395999"/>
          </a:xfrm>
        </p:grpSpPr>
        <p:sp>
          <p:nvSpPr>
            <p:cNvPr id="37" name="圆角矩形 420">
              <a:extLst>
                <a:ext uri="{FF2B5EF4-FFF2-40B4-BE49-F238E27FC236}">
                  <a16:creationId xmlns:a16="http://schemas.microsoft.com/office/drawing/2014/main" id="{8BCAF6B9-8762-434F-8362-21395F216AD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圆角矩形 7">
              <a:extLst>
                <a:ext uri="{FF2B5EF4-FFF2-40B4-BE49-F238E27FC236}">
                  <a16:creationId xmlns:a16="http://schemas.microsoft.com/office/drawing/2014/main" id="{46F645B9-02EF-4ED7-9F0A-322905BCED1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风情美景</a:t>
              </a:r>
            </a:p>
          </p:txBody>
        </p:sp>
      </p:grpSp>
      <p:grpSp>
        <p:nvGrpSpPr>
          <p:cNvPr id="39" name="组合 38">
            <a:extLst>
              <a:ext uri="{FF2B5EF4-FFF2-40B4-BE49-F238E27FC236}">
                <a16:creationId xmlns:a16="http://schemas.microsoft.com/office/drawing/2014/main" id="{304BD8F7-ABB2-4C19-A3F4-0602DF120560}"/>
              </a:ext>
            </a:extLst>
          </p:cNvPr>
          <p:cNvGrpSpPr/>
          <p:nvPr/>
        </p:nvGrpSpPr>
        <p:grpSpPr>
          <a:xfrm>
            <a:off x="5542259" y="2342484"/>
            <a:ext cx="1218028" cy="313743"/>
            <a:chOff x="268922" y="1932969"/>
            <a:chExt cx="1367165" cy="512149"/>
          </a:xfrm>
        </p:grpSpPr>
        <p:sp>
          <p:nvSpPr>
            <p:cNvPr id="40" name="圆角矩形 423">
              <a:extLst>
                <a:ext uri="{FF2B5EF4-FFF2-40B4-BE49-F238E27FC236}">
                  <a16:creationId xmlns:a16="http://schemas.microsoft.com/office/drawing/2014/main" id="{6353C4F8-99EE-4858-B77F-6B55517A3926}"/>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圆角矩形 10">
              <a:extLst>
                <a:ext uri="{FF2B5EF4-FFF2-40B4-BE49-F238E27FC236}">
                  <a16:creationId xmlns:a16="http://schemas.microsoft.com/office/drawing/2014/main" id="{6B81C071-54A9-4664-BA84-AB0D834CBCE7}"/>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便民手册</a:t>
              </a:r>
            </a:p>
          </p:txBody>
        </p:sp>
      </p:grpSp>
      <p:grpSp>
        <p:nvGrpSpPr>
          <p:cNvPr id="42" name="组合 41">
            <a:extLst>
              <a:ext uri="{FF2B5EF4-FFF2-40B4-BE49-F238E27FC236}">
                <a16:creationId xmlns:a16="http://schemas.microsoft.com/office/drawing/2014/main" id="{65BB3B70-04C5-47F9-82F6-C2D0706E19DE}"/>
              </a:ext>
            </a:extLst>
          </p:cNvPr>
          <p:cNvGrpSpPr/>
          <p:nvPr/>
        </p:nvGrpSpPr>
        <p:grpSpPr>
          <a:xfrm>
            <a:off x="5550287" y="2894263"/>
            <a:ext cx="1242027" cy="318712"/>
            <a:chOff x="268922" y="2612318"/>
            <a:chExt cx="1070071" cy="395999"/>
          </a:xfrm>
        </p:grpSpPr>
        <p:sp>
          <p:nvSpPr>
            <p:cNvPr id="43" name="圆角矩形 426">
              <a:extLst>
                <a:ext uri="{FF2B5EF4-FFF2-40B4-BE49-F238E27FC236}">
                  <a16:creationId xmlns:a16="http://schemas.microsoft.com/office/drawing/2014/main" id="{97306222-4FEE-4F20-ABD1-66BE894982ED}"/>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圆角矩形 13">
              <a:extLst>
                <a:ext uri="{FF2B5EF4-FFF2-40B4-BE49-F238E27FC236}">
                  <a16:creationId xmlns:a16="http://schemas.microsoft.com/office/drawing/2014/main" id="{0CD11E5F-26E8-4C39-BB12-E17DBEEA988C}"/>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品味生活</a:t>
              </a:r>
            </a:p>
          </p:txBody>
        </p:sp>
      </p:grpSp>
      <p:grpSp>
        <p:nvGrpSpPr>
          <p:cNvPr id="45" name="组合 44">
            <a:extLst>
              <a:ext uri="{FF2B5EF4-FFF2-40B4-BE49-F238E27FC236}">
                <a16:creationId xmlns:a16="http://schemas.microsoft.com/office/drawing/2014/main" id="{2C1C1A19-AD36-47AD-B2BF-E751D1417495}"/>
              </a:ext>
            </a:extLst>
          </p:cNvPr>
          <p:cNvGrpSpPr/>
          <p:nvPr/>
        </p:nvGrpSpPr>
        <p:grpSpPr>
          <a:xfrm>
            <a:off x="7165162" y="1803485"/>
            <a:ext cx="1218028" cy="301133"/>
            <a:chOff x="268922" y="1369769"/>
            <a:chExt cx="1070071" cy="395999"/>
          </a:xfrm>
        </p:grpSpPr>
        <p:sp>
          <p:nvSpPr>
            <p:cNvPr id="46" name="圆角矩形 420">
              <a:extLst>
                <a:ext uri="{FF2B5EF4-FFF2-40B4-BE49-F238E27FC236}">
                  <a16:creationId xmlns:a16="http://schemas.microsoft.com/office/drawing/2014/main" id="{A767A61F-7041-4B69-81B2-0CD6346C1EF1}"/>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47" name="圆角矩形 7">
              <a:extLst>
                <a:ext uri="{FF2B5EF4-FFF2-40B4-BE49-F238E27FC236}">
                  <a16:creationId xmlns:a16="http://schemas.microsoft.com/office/drawing/2014/main" id="{565B9407-8C25-4EDB-B5A7-6BE07F24A3B6}"/>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个人服务</a:t>
              </a:r>
            </a:p>
          </p:txBody>
        </p:sp>
      </p:grpSp>
      <p:grpSp>
        <p:nvGrpSpPr>
          <p:cNvPr id="51" name="组合 50">
            <a:extLst>
              <a:ext uri="{FF2B5EF4-FFF2-40B4-BE49-F238E27FC236}">
                <a16:creationId xmlns:a16="http://schemas.microsoft.com/office/drawing/2014/main" id="{05340B80-1684-4208-99C1-65608451C017}"/>
              </a:ext>
            </a:extLst>
          </p:cNvPr>
          <p:cNvGrpSpPr/>
          <p:nvPr/>
        </p:nvGrpSpPr>
        <p:grpSpPr>
          <a:xfrm>
            <a:off x="7184774" y="2350978"/>
            <a:ext cx="1218028" cy="301133"/>
            <a:chOff x="268922" y="1369769"/>
            <a:chExt cx="1070071" cy="395999"/>
          </a:xfrm>
        </p:grpSpPr>
        <p:sp>
          <p:nvSpPr>
            <p:cNvPr id="52" name="圆角矩形 420">
              <a:extLst>
                <a:ext uri="{FF2B5EF4-FFF2-40B4-BE49-F238E27FC236}">
                  <a16:creationId xmlns:a16="http://schemas.microsoft.com/office/drawing/2014/main" id="{C7816628-08F6-40A5-BAF5-F3A637C7A3F3}"/>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3" name="圆角矩形 7">
              <a:extLst>
                <a:ext uri="{FF2B5EF4-FFF2-40B4-BE49-F238E27FC236}">
                  <a16:creationId xmlns:a16="http://schemas.microsoft.com/office/drawing/2014/main" id="{CD7CCFB7-5DE2-4996-8AB4-B2E0938E6086}"/>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企业办事</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48" name="组合 47">
            <a:extLst>
              <a:ext uri="{FF2B5EF4-FFF2-40B4-BE49-F238E27FC236}">
                <a16:creationId xmlns:a16="http://schemas.microsoft.com/office/drawing/2014/main" id="{D1BCAB9F-8A49-41FC-94CA-1CF3F1817306}"/>
              </a:ext>
            </a:extLst>
          </p:cNvPr>
          <p:cNvGrpSpPr/>
          <p:nvPr/>
        </p:nvGrpSpPr>
        <p:grpSpPr>
          <a:xfrm>
            <a:off x="7197976" y="2875070"/>
            <a:ext cx="1218028" cy="301133"/>
            <a:chOff x="268922" y="1369769"/>
            <a:chExt cx="1070071" cy="395999"/>
          </a:xfrm>
        </p:grpSpPr>
        <p:sp>
          <p:nvSpPr>
            <p:cNvPr id="49" name="圆角矩形 420">
              <a:extLst>
                <a:ext uri="{FF2B5EF4-FFF2-40B4-BE49-F238E27FC236}">
                  <a16:creationId xmlns:a16="http://schemas.microsoft.com/office/drawing/2014/main" id="{AEB4445A-4BA7-47D7-8320-599C014322D3}"/>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0" name="圆角矩形 7">
              <a:extLst>
                <a:ext uri="{FF2B5EF4-FFF2-40B4-BE49-F238E27FC236}">
                  <a16:creationId xmlns:a16="http://schemas.microsoft.com/office/drawing/2014/main" id="{2CEDBAAA-039B-4AB7-A8FB-3CC45CEDB43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企业办事</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54" name="组合 53">
            <a:extLst>
              <a:ext uri="{FF2B5EF4-FFF2-40B4-BE49-F238E27FC236}">
                <a16:creationId xmlns:a16="http://schemas.microsoft.com/office/drawing/2014/main" id="{F56034F5-CF00-49DB-9B30-FC35535C8741}"/>
              </a:ext>
            </a:extLst>
          </p:cNvPr>
          <p:cNvGrpSpPr/>
          <p:nvPr/>
        </p:nvGrpSpPr>
        <p:grpSpPr>
          <a:xfrm>
            <a:off x="7197976" y="3427788"/>
            <a:ext cx="1218028" cy="301133"/>
            <a:chOff x="268922" y="1369769"/>
            <a:chExt cx="1070071" cy="395999"/>
          </a:xfrm>
        </p:grpSpPr>
        <p:sp>
          <p:nvSpPr>
            <p:cNvPr id="55" name="圆角矩形 420">
              <a:extLst>
                <a:ext uri="{FF2B5EF4-FFF2-40B4-BE49-F238E27FC236}">
                  <a16:creationId xmlns:a16="http://schemas.microsoft.com/office/drawing/2014/main" id="{5E1B3F0A-AAD3-4DBA-AA75-B5E287AC38BB}"/>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6" name="圆角矩形 7">
              <a:extLst>
                <a:ext uri="{FF2B5EF4-FFF2-40B4-BE49-F238E27FC236}">
                  <a16:creationId xmlns:a16="http://schemas.microsoft.com/office/drawing/2014/main" id="{777313C0-7F0A-4ECB-B3F9-149506289900}"/>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民生主题服务</a:t>
              </a:r>
              <a:endParaRPr lang="zh-CN" altLang="en-US" sz="1100" kern="1200" dirty="0">
                <a:solidFill>
                  <a:schemeClr val="tx1"/>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739450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spc="300" dirty="0">
                <a:sym typeface="Arial" panose="020B0604020202020204" pitchFamily="34" charset="0"/>
              </a:rPr>
              <a:t>建设思路</a:t>
            </a:r>
            <a:endParaRPr lang="zh-CN" altLang="en-US" sz="3200" dirty="0"/>
          </a:p>
        </p:txBody>
      </p:sp>
      <p:sp>
        <p:nvSpPr>
          <p:cNvPr id="47" name="椭圆 34"/>
          <p:cNvSpPr/>
          <p:nvPr/>
        </p:nvSpPr>
        <p:spPr>
          <a:xfrm rot="10190714">
            <a:off x="4739553" y="2282489"/>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48" name="组合 47"/>
          <p:cNvGrpSpPr/>
          <p:nvPr/>
        </p:nvGrpSpPr>
        <p:grpSpPr>
          <a:xfrm rot="13303882">
            <a:off x="7787976" y="3950832"/>
            <a:ext cx="759550" cy="986833"/>
            <a:chOff x="4020870" y="2194485"/>
            <a:chExt cx="1102258" cy="1432090"/>
          </a:xfrm>
          <a:effectLst>
            <a:outerShdw blurRad="444500" dist="254000" dir="8100000" algn="tr" rotWithShape="0">
              <a:prstClr val="black">
                <a:alpha val="50000"/>
              </a:prstClr>
            </a:outerShdw>
          </a:effectLst>
        </p:grpSpPr>
        <p:sp>
          <p:nvSpPr>
            <p:cNvPr id="4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5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grpSp>
        <p:nvGrpSpPr>
          <p:cNvPr id="51" name="组合 50"/>
          <p:cNvGrpSpPr/>
          <p:nvPr/>
        </p:nvGrpSpPr>
        <p:grpSpPr>
          <a:xfrm rot="11594412">
            <a:off x="6223438" y="2372492"/>
            <a:ext cx="759550" cy="986833"/>
            <a:chOff x="4020870" y="2194485"/>
            <a:chExt cx="1102258" cy="1432090"/>
          </a:xfrm>
          <a:effectLst>
            <a:outerShdw blurRad="444500" dist="254000" dir="8100000" algn="tr" rotWithShape="0">
              <a:prstClr val="black">
                <a:alpha val="50000"/>
              </a:prstClr>
            </a:outerShdw>
          </a:effectLst>
        </p:grpSpPr>
        <p:sp>
          <p:nvSpPr>
            <p:cNvPr id="5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4" name="椭圆 34"/>
          <p:cNvSpPr/>
          <p:nvPr/>
        </p:nvSpPr>
        <p:spPr>
          <a:xfrm rot="13009338">
            <a:off x="7314184" y="3015351"/>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5" name="组合 54"/>
          <p:cNvGrpSpPr/>
          <p:nvPr/>
        </p:nvGrpSpPr>
        <p:grpSpPr>
          <a:xfrm rot="9469324">
            <a:off x="3558997" y="2784046"/>
            <a:ext cx="759550" cy="986833"/>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8" name="椭圆 34"/>
          <p:cNvSpPr/>
          <p:nvPr/>
        </p:nvSpPr>
        <p:spPr>
          <a:xfrm rot="8068240">
            <a:off x="2810458" y="3951376"/>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9" name="组合 58"/>
          <p:cNvGrpSpPr/>
          <p:nvPr/>
        </p:nvGrpSpPr>
        <p:grpSpPr>
          <a:xfrm>
            <a:off x="4797217" y="3657033"/>
            <a:ext cx="1612681" cy="1612685"/>
            <a:chOff x="3851771" y="1163107"/>
            <a:chExt cx="1402358" cy="1402358"/>
          </a:xfrm>
        </p:grpSpPr>
        <p:grpSp>
          <p:nvGrpSpPr>
            <p:cNvPr id="60" name="组合 5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63" name="椭圆 6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61" name="TextBox 60"/>
            <p:cNvSpPr txBox="1"/>
            <p:nvPr/>
          </p:nvSpPr>
          <p:spPr>
            <a:xfrm>
              <a:off x="4030123" y="1552357"/>
              <a:ext cx="1186820" cy="615563"/>
            </a:xfrm>
            <a:prstGeom prst="rect">
              <a:avLst/>
            </a:prstGeom>
            <a:noFill/>
          </p:spPr>
          <p:txBody>
            <a:bodyPr wrap="square" rtlCol="0">
              <a:spAutoFit/>
            </a:bodyPr>
            <a:lstStyle/>
            <a:p>
              <a:r>
                <a:rPr lang="zh-CN" altLang="en-US" sz="2000" spc="300" dirty="0">
                  <a:solidFill>
                    <a:srgbClr val="03A9F3"/>
                  </a:solidFill>
                  <a:latin typeface="微软雅黑" panose="020B0503020204020204" charset="-122"/>
                  <a:ea typeface="微软雅黑" panose="020B0503020204020204" charset="-122"/>
                  <a:sym typeface="Arial" panose="020B0604020202020204" pitchFamily="34" charset="0"/>
                </a:rPr>
                <a:t>达到网站考核标准</a:t>
              </a:r>
            </a:p>
          </p:txBody>
        </p:sp>
      </p:grpSp>
      <p:sp>
        <p:nvSpPr>
          <p:cNvPr id="64" name="TextBox 63"/>
          <p:cNvSpPr txBox="1"/>
          <p:nvPr/>
        </p:nvSpPr>
        <p:spPr>
          <a:xfrm>
            <a:off x="2997057" y="4291214"/>
            <a:ext cx="45719" cy="369332"/>
          </a:xfrm>
          <a:prstGeom prst="rect">
            <a:avLst/>
          </a:prstGeom>
          <a:noFill/>
        </p:spPr>
        <p:txBody>
          <a:bodyPr wrap="square" rtlCol="0">
            <a:spAutoFit/>
          </a:bodyPr>
          <a:lstStyle/>
          <a:p>
            <a:endParaRPr lang="zh-CN" altLang="en-US" dirty="0">
              <a:latin typeface="微软雅黑" panose="020B0503020204020204" charset="-122"/>
              <a:ea typeface="微软雅黑" panose="020B0503020204020204" charset="-122"/>
              <a:sym typeface="Arial" panose="020B0604020202020204" pitchFamily="34" charset="0"/>
            </a:endParaRPr>
          </a:p>
        </p:txBody>
      </p:sp>
      <p:sp>
        <p:nvSpPr>
          <p:cNvPr id="65" name="TextBox 64"/>
          <p:cNvSpPr txBox="1"/>
          <p:nvPr/>
        </p:nvSpPr>
        <p:spPr>
          <a:xfrm>
            <a:off x="3717063" y="2880814"/>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2</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6" name="TextBox 65"/>
          <p:cNvSpPr txBox="1"/>
          <p:nvPr/>
        </p:nvSpPr>
        <p:spPr>
          <a:xfrm>
            <a:off x="6371798" y="2474985"/>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4</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7" name="TextBox 66"/>
          <p:cNvSpPr txBox="1"/>
          <p:nvPr/>
        </p:nvSpPr>
        <p:spPr>
          <a:xfrm>
            <a:off x="8009138" y="4049586"/>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6</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8" name="TextBox 67"/>
          <p:cNvSpPr txBox="1"/>
          <p:nvPr/>
        </p:nvSpPr>
        <p:spPr>
          <a:xfrm>
            <a:off x="7535233" y="3074372"/>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5</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9" name="TextBox 68"/>
          <p:cNvSpPr txBox="1"/>
          <p:nvPr/>
        </p:nvSpPr>
        <p:spPr>
          <a:xfrm>
            <a:off x="4866578" y="2320918"/>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3</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0" name="TextBox 69"/>
          <p:cNvSpPr txBox="1"/>
          <p:nvPr/>
        </p:nvSpPr>
        <p:spPr>
          <a:xfrm>
            <a:off x="2814989" y="4048607"/>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1</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1" name="TextBox 70"/>
          <p:cNvSpPr txBox="1"/>
          <p:nvPr/>
        </p:nvSpPr>
        <p:spPr>
          <a:xfrm>
            <a:off x="583660" y="3465898"/>
            <a:ext cx="2413397"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各局办负责各自栏目并积极提供内容支撑保障。</a:t>
            </a:r>
          </a:p>
        </p:txBody>
      </p:sp>
      <p:sp>
        <p:nvSpPr>
          <p:cNvPr id="72" name="TextBox 71"/>
          <p:cNvSpPr txBox="1"/>
          <p:nvPr/>
        </p:nvSpPr>
        <p:spPr>
          <a:xfrm>
            <a:off x="1196502" y="2397862"/>
            <a:ext cx="232722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网站栏目内容更新频率达到中等偏上水平。</a:t>
            </a:r>
          </a:p>
        </p:txBody>
      </p:sp>
      <p:sp>
        <p:nvSpPr>
          <p:cNvPr id="76" name="TextBox 75"/>
          <p:cNvSpPr txBox="1"/>
          <p:nvPr/>
        </p:nvSpPr>
        <p:spPr>
          <a:xfrm>
            <a:off x="8570637" y="3659147"/>
            <a:ext cx="249492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积极向“深圳政府在线”相关功能、栏目提供支撑保障。</a:t>
            </a:r>
          </a:p>
        </p:txBody>
      </p:sp>
      <p:sp>
        <p:nvSpPr>
          <p:cNvPr id="107" name="TextBox 106"/>
          <p:cNvSpPr txBox="1"/>
          <p:nvPr/>
        </p:nvSpPr>
        <p:spPr>
          <a:xfrm>
            <a:off x="3929621" y="1591218"/>
            <a:ext cx="286729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充足的内容、技术运维人员提供内容更新、安全防范保障。</a:t>
            </a:r>
          </a:p>
        </p:txBody>
      </p:sp>
      <p:sp>
        <p:nvSpPr>
          <p:cNvPr id="108" name="TextBox 107"/>
          <p:cNvSpPr txBox="1"/>
          <p:nvPr/>
        </p:nvSpPr>
        <p:spPr>
          <a:xfrm>
            <a:off x="6952177" y="1796934"/>
            <a:ext cx="329316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有效利用广东省政务服务网、深圳市数据开放平台、深圳政府在线等平台功能。</a:t>
            </a:r>
          </a:p>
        </p:txBody>
      </p:sp>
      <p:sp>
        <p:nvSpPr>
          <p:cNvPr id="109" name="TextBox 108"/>
          <p:cNvSpPr txBox="1"/>
          <p:nvPr/>
        </p:nvSpPr>
        <p:spPr>
          <a:xfrm>
            <a:off x="8167751" y="2732307"/>
            <a:ext cx="2489487"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建立完善的内容报送、发布、审核管理体系，明确责任划分。</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847" y="5930023"/>
            <a:ext cx="4690655" cy="461114"/>
          </a:xfrm>
          <a:prstGeom prst="homePlate">
            <a:avLst>
              <a:gd name="adj" fmla="val 34324"/>
            </a:avLst>
          </a:prstGeom>
        </p:spPr>
      </p:pic>
      <p:sp>
        <p:nvSpPr>
          <p:cNvPr id="3" name="TextBox 60"/>
          <p:cNvSpPr txBox="1"/>
          <p:nvPr/>
        </p:nvSpPr>
        <p:spPr>
          <a:xfrm>
            <a:off x="3500729" y="5947735"/>
            <a:ext cx="4272280" cy="398780"/>
          </a:xfrm>
          <a:prstGeom prst="rect">
            <a:avLst/>
          </a:prstGeom>
          <a:noFill/>
        </p:spPr>
        <p:txBody>
          <a:bodyPr wrap="none" rtlCol="0">
            <a:spAutoFit/>
          </a:bodyPr>
          <a:lstStyle/>
          <a:p>
            <a:r>
              <a:rPr lang="zh-CN" altLang="en-US" sz="2000" b="1" spc="300" dirty="0">
                <a:latin typeface="微软雅黑" panose="020B0503020204020204" charset="-122"/>
                <a:ea typeface="微软雅黑" panose="020B0503020204020204" charset="-122"/>
                <a:sym typeface="Arial" panose="020B0604020202020204" pitchFamily="34" charset="0"/>
              </a:rPr>
              <a:t>建设思路：分步开发、逐步完善</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194" y="5913866"/>
            <a:ext cx="254645" cy="477271"/>
          </a:xfrm>
          <a:prstGeom prst="chevron">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分步开发</a:t>
            </a:r>
            <a:r>
              <a:rPr lang="en-US" altLang="zh-CN" sz="3200" dirty="0"/>
              <a:t>——</a:t>
            </a:r>
            <a:r>
              <a:rPr lang="zh-CN" altLang="en-US" sz="3200" dirty="0"/>
              <a:t>一期重点</a:t>
            </a:r>
          </a:p>
        </p:txBody>
      </p:sp>
      <p:grpSp>
        <p:nvGrpSpPr>
          <p:cNvPr id="22" name="组合 3"/>
          <p:cNvGrpSpPr/>
          <p:nvPr/>
        </p:nvGrpSpPr>
        <p:grpSpPr bwMode="auto">
          <a:xfrm>
            <a:off x="1732986" y="2359945"/>
            <a:ext cx="1734741" cy="1735931"/>
            <a:chOff x="0" y="0"/>
            <a:chExt cx="1970470" cy="1970470"/>
          </a:xfrm>
        </p:grpSpPr>
        <p:sp>
          <p:nvSpPr>
            <p:cNvPr id="23"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2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grpSp>
      <p:grpSp>
        <p:nvGrpSpPr>
          <p:cNvPr id="28" name="组合 27"/>
          <p:cNvGrpSpPr/>
          <p:nvPr/>
        </p:nvGrpSpPr>
        <p:grpSpPr>
          <a:xfrm>
            <a:off x="1999187" y="2608975"/>
            <a:ext cx="1244010" cy="1244013"/>
            <a:chOff x="4481014" y="1320593"/>
            <a:chExt cx="1244010" cy="1244013"/>
          </a:xfrm>
        </p:grpSpPr>
        <p:grpSp>
          <p:nvGrpSpPr>
            <p:cNvPr id="29"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32" name="椭圆 3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30" name="文本框 3"/>
            <p:cNvSpPr>
              <a:spLocks noChangeArrowheads="1"/>
            </p:cNvSpPr>
            <p:nvPr/>
          </p:nvSpPr>
          <p:spPr bwMode="auto">
            <a:xfrm>
              <a:off x="4732411" y="1497806"/>
              <a:ext cx="741214"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微软雅黑" panose="020B0503020204020204" charset="-122"/>
                  <a:ea typeface="微软雅黑" panose="020B0503020204020204" charset="-122"/>
                  <a:sym typeface="Arial" panose="020B0604020202020204" pitchFamily="34" charset="0"/>
                </a:rPr>
                <a:t>Step</a:t>
              </a:r>
              <a:endParaRPr lang="en-US" altLang="zh-CN" sz="2700" dirty="0">
                <a:solidFill>
                  <a:srgbClr val="03A9F3"/>
                </a:solidFill>
                <a:latin typeface="微软雅黑" panose="020B0503020204020204" charset="-122"/>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微软雅黑" panose="020B0503020204020204" charset="-122"/>
                  <a:ea typeface="微软雅黑" panose="020B0503020204020204" charset="-122"/>
                  <a:sym typeface="Arial" panose="020B0604020202020204" pitchFamily="34" charset="0"/>
                </a:rPr>
                <a:t>01</a:t>
              </a:r>
              <a:endParaRPr lang="zh-CN" altLang="en-US" sz="4500" dirty="0">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16" name="矩形 17"/>
          <p:cNvSpPr>
            <a:spLocks noChangeArrowheads="1"/>
          </p:cNvSpPr>
          <p:nvPr/>
        </p:nvSpPr>
        <p:spPr bwMode="auto">
          <a:xfrm>
            <a:off x="4022030" y="1819304"/>
            <a:ext cx="4315301" cy="351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完善网站各项基本信息和网站生成平台申请。</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对标政府网站考核要求，搭建完整栏目架构，夯实基础。</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完成核心基础性栏目及考核指标的建设。</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按照深圳市政府网站考核要求实现上线栏目的内容更新。</a:t>
            </a:r>
          </a:p>
        </p:txBody>
      </p:sp>
      <p:sp>
        <p:nvSpPr>
          <p:cNvPr id="2" name="思想气泡: 云 1"/>
          <p:cNvSpPr/>
          <p:nvPr/>
        </p:nvSpPr>
        <p:spPr>
          <a:xfrm>
            <a:off x="8813259" y="996415"/>
            <a:ext cx="3066003" cy="16871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tips: </a:t>
            </a:r>
          </a:p>
          <a:p>
            <a:pPr marL="285750" indent="-285750">
              <a:buFont typeface="Wingdings" panose="05000000000000000000" pitchFamily="2" charset="2"/>
              <a:buChar char="Ø"/>
            </a:pPr>
            <a:r>
              <a:rPr lang="zh-CN" altLang="en-US" sz="1400" b="1" dirty="0">
                <a:solidFill>
                  <a:schemeClr val="bg1"/>
                </a:solidFill>
              </a:rPr>
              <a:t>申请暂不纳入政府网站考核范围</a:t>
            </a:r>
            <a:endParaRPr lang="en-US" altLang="zh-CN" sz="1400" b="1" dirty="0">
              <a:solidFill>
                <a:schemeClr val="bg1"/>
              </a:solidFill>
            </a:endParaRPr>
          </a:p>
          <a:p>
            <a:pPr marL="285750" indent="-285750">
              <a:buFont typeface="Wingdings" panose="05000000000000000000" pitchFamily="2" charset="2"/>
              <a:buChar char="Ø"/>
            </a:pPr>
            <a:r>
              <a:rPr lang="zh-CN" altLang="en-US" sz="1400" b="1" dirty="0">
                <a:solidFill>
                  <a:schemeClr val="bg1"/>
                </a:solidFill>
              </a:rPr>
              <a:t>技术开发、内容维护重度参与，互相配合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6AFFE-C5CC-4058-8488-8038D7AC648E}"/>
              </a:ext>
            </a:extLst>
          </p:cNvPr>
          <p:cNvSpPr>
            <a:spLocks noGrp="1"/>
          </p:cNvSpPr>
          <p:nvPr>
            <p:ph type="title"/>
          </p:nvPr>
        </p:nvSpPr>
        <p:spPr/>
        <p:txBody>
          <a:bodyPr/>
          <a:lstStyle/>
          <a:p>
            <a:r>
              <a:rPr lang="en-US" altLang="zh-CN" sz="3600" dirty="0"/>
              <a:t>4  </a:t>
            </a:r>
            <a:r>
              <a:rPr lang="zh-CN" altLang="en-US" sz="3600" dirty="0"/>
              <a:t>一期重点</a:t>
            </a:r>
            <a:r>
              <a:rPr lang="en-US" altLang="zh-CN" sz="3600" dirty="0"/>
              <a:t>——2019</a:t>
            </a:r>
            <a:r>
              <a:rPr lang="zh-CN" altLang="en-US" sz="3600" dirty="0"/>
              <a:t>年考核指标</a:t>
            </a:r>
            <a:endParaRPr lang="zh-CN" altLang="en-US" dirty="0"/>
          </a:p>
        </p:txBody>
      </p:sp>
      <p:graphicFrame>
        <p:nvGraphicFramePr>
          <p:cNvPr id="7" name="表格 6">
            <a:extLst>
              <a:ext uri="{FF2B5EF4-FFF2-40B4-BE49-F238E27FC236}">
                <a16:creationId xmlns:a16="http://schemas.microsoft.com/office/drawing/2014/main" id="{C821D648-206F-41DB-BA73-C291558CEF80}"/>
              </a:ext>
            </a:extLst>
          </p:cNvPr>
          <p:cNvGraphicFramePr>
            <a:graphicFrameLocks noGrp="1"/>
          </p:cNvGraphicFramePr>
          <p:nvPr>
            <p:extLst>
              <p:ext uri="{D42A27DB-BD31-4B8C-83A1-F6EECF244321}">
                <p14:modId xmlns:p14="http://schemas.microsoft.com/office/powerpoint/2010/main" val="1708658717"/>
              </p:ext>
            </p:extLst>
          </p:nvPr>
        </p:nvGraphicFramePr>
        <p:xfrm>
          <a:off x="947291" y="1348766"/>
          <a:ext cx="10057240" cy="4300541"/>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688333">
                  <a:extLst>
                    <a:ext uri="{9D8B030D-6E8A-4147-A177-3AD203B41FA5}">
                      <a16:colId xmlns:a16="http://schemas.microsoft.com/office/drawing/2014/main" val="2455183057"/>
                    </a:ext>
                  </a:extLst>
                </a:gridCol>
                <a:gridCol w="1649737">
                  <a:extLst>
                    <a:ext uri="{9D8B030D-6E8A-4147-A177-3AD203B41FA5}">
                      <a16:colId xmlns:a16="http://schemas.microsoft.com/office/drawing/2014/main" val="3340318834"/>
                    </a:ext>
                  </a:extLst>
                </a:gridCol>
                <a:gridCol w="1691857">
                  <a:extLst>
                    <a:ext uri="{9D8B030D-6E8A-4147-A177-3AD203B41FA5}">
                      <a16:colId xmlns:a16="http://schemas.microsoft.com/office/drawing/2014/main" val="2634770568"/>
                    </a:ext>
                  </a:extLst>
                </a:gridCol>
                <a:gridCol w="1688553">
                  <a:extLst>
                    <a:ext uri="{9D8B030D-6E8A-4147-A177-3AD203B41FA5}">
                      <a16:colId xmlns:a16="http://schemas.microsoft.com/office/drawing/2014/main" val="2025626951"/>
                    </a:ext>
                  </a:extLst>
                </a:gridCol>
                <a:gridCol w="1680084">
                  <a:extLst>
                    <a:ext uri="{9D8B030D-6E8A-4147-A177-3AD203B41FA5}">
                      <a16:colId xmlns:a16="http://schemas.microsoft.com/office/drawing/2014/main" val="2920303765"/>
                    </a:ext>
                  </a:extLst>
                </a:gridCol>
                <a:gridCol w="1658676">
                  <a:extLst>
                    <a:ext uri="{9D8B030D-6E8A-4147-A177-3AD203B41FA5}">
                      <a16:colId xmlns:a16="http://schemas.microsoft.com/office/drawing/2014/main" val="4109570065"/>
                    </a:ext>
                  </a:extLst>
                </a:gridCol>
              </a:tblGrid>
              <a:tr h="614363">
                <a:tc>
                  <a:txBody>
                    <a:bodyPr/>
                    <a:lstStyle/>
                    <a:p>
                      <a:pPr algn="ctr"/>
                      <a:r>
                        <a:rPr lang="zh-CN" altLang="en-US" sz="1600" dirty="0">
                          <a:solidFill>
                            <a:schemeClr val="tx1"/>
                          </a:solidFill>
                        </a:rPr>
                        <a:t>     展示标识 </a:t>
                      </a:r>
                      <a:r>
                        <a:rPr lang="en-US" altLang="zh-CN" sz="1600" dirty="0">
                          <a:solidFill>
                            <a:schemeClr val="tx1"/>
                          </a:solidFill>
                        </a:rPr>
                        <a:t>(13)</a:t>
                      </a:r>
                      <a:endParaRPr lang="zh-CN" altLang="en-US" sz="1600" dirty="0">
                        <a:solidFill>
                          <a:schemeClr val="tx1"/>
                        </a:solidFill>
                        <a:latin typeface="+mj-lt"/>
                        <a:ea typeface="Arial Unicode MS" pitchFamily="34" charset="-122"/>
                        <a:cs typeface="Arial Unicode MS" pitchFamily="34" charset="-122"/>
                      </a:endParaRPr>
                    </a:p>
                  </a:txBody>
                  <a:tcPr anchor="ctr">
                    <a:lnL w="6350" cap="flat" cmpd="sng" algn="ctr">
                      <a:noFill/>
                      <a:prstDash val="sysDot"/>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ctr"/>
                      <a:r>
                        <a:rPr lang="zh-CN" altLang="en-US" sz="1600" dirty="0"/>
                        <a:t>  </a:t>
                      </a:r>
                      <a:r>
                        <a:rPr lang="zh-CN" altLang="en-US" sz="1600" dirty="0">
                          <a:solidFill>
                            <a:schemeClr val="tx1"/>
                          </a:solidFill>
                        </a:rPr>
                        <a:t>健康情况</a:t>
                      </a:r>
                      <a:r>
                        <a:rPr lang="en-US" altLang="zh-CN" sz="1600" dirty="0">
                          <a:solidFill>
                            <a:schemeClr val="tx1"/>
                          </a:solidFill>
                        </a:rPr>
                        <a:t>(15)</a:t>
                      </a:r>
                      <a:endParaRPr lang="zh-CN" altLang="en-US" sz="1600" dirty="0">
                        <a:solidFill>
                          <a:schemeClr val="tx1"/>
                        </a:solidFill>
                        <a:latin typeface="+mj-lt"/>
                        <a:ea typeface="Arial Unicode MS" pitchFamily="34" charset="-122"/>
                        <a:cs typeface="Arial Unicode MS"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ctr"/>
                      <a:r>
                        <a:rPr lang="zh-CN" altLang="en-US" sz="1600" dirty="0"/>
                        <a:t>  网站内容</a:t>
                      </a:r>
                      <a:r>
                        <a:rPr lang="en-US" altLang="zh-CN" sz="1600" dirty="0"/>
                        <a:t>(32)</a:t>
                      </a:r>
                      <a:endParaRPr lang="zh-CN" altLang="en-US" sz="1600" dirty="0">
                        <a:latin typeface="+mj-lt"/>
                        <a:ea typeface="Arial Unicode MS" pitchFamily="34" charset="-122"/>
                        <a:cs typeface="Arial Unicode MS"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7DCC"/>
                    </a:solidFill>
                  </a:tcPr>
                </a:tc>
                <a:tc>
                  <a:txBody>
                    <a:bodyPr/>
                    <a:lstStyle/>
                    <a:p>
                      <a:pPr algn="ctr"/>
                      <a:r>
                        <a:rPr lang="zh-CN" altLang="en-US" sz="1600" dirty="0">
                          <a:solidFill>
                            <a:schemeClr val="tx1"/>
                          </a:solidFill>
                        </a:rPr>
                        <a:t>   监督管理</a:t>
                      </a:r>
                      <a:r>
                        <a:rPr lang="en-US" altLang="zh-CN" sz="1600" dirty="0">
                          <a:solidFill>
                            <a:schemeClr val="tx1"/>
                          </a:solidFill>
                        </a:rPr>
                        <a:t>(13)</a:t>
                      </a:r>
                      <a:endParaRPr lang="zh-CN" altLang="en-US" sz="1600" dirty="0">
                        <a:solidFill>
                          <a:schemeClr val="tx1"/>
                        </a:solidFill>
                        <a:latin typeface="+mj-lt"/>
                        <a:ea typeface="Arial Unicode MS" pitchFamily="34" charset="-122"/>
                        <a:cs typeface="Arial Unicode MS"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ctr"/>
                      <a:r>
                        <a:rPr lang="zh-CN" altLang="en-US" sz="1600" dirty="0">
                          <a:solidFill>
                            <a:schemeClr val="tx1"/>
                          </a:solidFill>
                        </a:rPr>
                        <a:t>  网站功能</a:t>
                      </a:r>
                      <a:r>
                        <a:rPr lang="en-US" altLang="zh-CN" sz="1600" dirty="0">
                          <a:solidFill>
                            <a:schemeClr val="tx1"/>
                          </a:solidFill>
                        </a:rPr>
                        <a:t>(16)</a:t>
                      </a:r>
                      <a:endParaRPr lang="zh-CN" altLang="en-US" sz="1600" dirty="0">
                        <a:solidFill>
                          <a:schemeClr val="tx1"/>
                        </a:solidFill>
                        <a:latin typeface="+mj-lt"/>
                        <a:ea typeface="Arial Unicode MS" pitchFamily="34" charset="-122"/>
                        <a:cs typeface="Arial Unicode MS"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ctr"/>
                      <a:r>
                        <a:rPr lang="zh-CN" altLang="en-US" sz="1600" kern="1200" dirty="0"/>
                        <a:t> 支撑保障</a:t>
                      </a:r>
                      <a:r>
                        <a:rPr lang="en-US" altLang="zh-CN" sz="1600" kern="1200" dirty="0"/>
                        <a:t>(11)</a:t>
                      </a:r>
                      <a:endParaRPr lang="zh-CN" altLang="en-US" sz="1600" dirty="0">
                        <a:latin typeface="+mj-lt"/>
                        <a:ea typeface="Arial Unicode MS" pitchFamily="34" charset="-122"/>
                        <a:cs typeface="Arial Unicode MS" pitchFamily="34" charset="-122"/>
                      </a:endParaRP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7DCC"/>
                    </a:solidFill>
                  </a:tcPr>
                </a:tc>
                <a:extLst>
                  <a:ext uri="{0D108BD9-81ED-4DB2-BD59-A6C34878D82A}">
                    <a16:rowId xmlns:a16="http://schemas.microsoft.com/office/drawing/2014/main" val="3923799953"/>
                  </a:ext>
                </a:extLst>
              </a:tr>
              <a:tr h="614363">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614363">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614363">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614363">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614363">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14363">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sym typeface="微软雅黑" panose="020B0503020204020204" pitchFamily="34" charset="-122"/>
                        </a:rPr>
                        <a:t>--</a:t>
                      </a: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7030A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bl>
          </a:graphicData>
        </a:graphic>
      </p:graphicFrame>
      <p:sp>
        <p:nvSpPr>
          <p:cNvPr id="4" name="矩形 3">
            <a:extLst>
              <a:ext uri="{FF2B5EF4-FFF2-40B4-BE49-F238E27FC236}">
                <a16:creationId xmlns:a16="http://schemas.microsoft.com/office/drawing/2014/main" id="{2CF317D3-8CD4-4FA5-B4E6-2DBCD685E40D}"/>
              </a:ext>
            </a:extLst>
          </p:cNvPr>
          <p:cNvSpPr/>
          <p:nvPr/>
        </p:nvSpPr>
        <p:spPr bwMode="auto">
          <a:xfrm>
            <a:off x="4587081" y="6227442"/>
            <a:ext cx="2618126" cy="44259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5" name="组合 4">
            <a:extLst>
              <a:ext uri="{FF2B5EF4-FFF2-40B4-BE49-F238E27FC236}">
                <a16:creationId xmlns:a16="http://schemas.microsoft.com/office/drawing/2014/main" id="{23B5DBE7-97FD-4C96-81B2-2E417C000DAA}"/>
              </a:ext>
            </a:extLst>
          </p:cNvPr>
          <p:cNvGrpSpPr/>
          <p:nvPr/>
        </p:nvGrpSpPr>
        <p:grpSpPr>
          <a:xfrm>
            <a:off x="943930" y="2013527"/>
            <a:ext cx="1672559" cy="547231"/>
            <a:chOff x="268922" y="4301913"/>
            <a:chExt cx="1070071" cy="395999"/>
          </a:xfrm>
          <a:solidFill>
            <a:schemeClr val="accent6">
              <a:lumMod val="60000"/>
              <a:lumOff val="40000"/>
            </a:schemeClr>
          </a:solidFill>
        </p:grpSpPr>
        <p:sp>
          <p:nvSpPr>
            <p:cNvPr id="6" name="圆角矩形 154">
              <a:extLst>
                <a:ext uri="{FF2B5EF4-FFF2-40B4-BE49-F238E27FC236}">
                  <a16:creationId xmlns:a16="http://schemas.microsoft.com/office/drawing/2014/main" id="{DD1287D8-2B7D-4FE2-A13F-EBFC85B9755D}"/>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圆角矩形 22">
              <a:extLst>
                <a:ext uri="{FF2B5EF4-FFF2-40B4-BE49-F238E27FC236}">
                  <a16:creationId xmlns:a16="http://schemas.microsoft.com/office/drawing/2014/main" id="{4203D028-DAC8-469D-B976-761766AC690C}"/>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9" name="TextBox 7">
            <a:extLst>
              <a:ext uri="{FF2B5EF4-FFF2-40B4-BE49-F238E27FC236}">
                <a16:creationId xmlns:a16="http://schemas.microsoft.com/office/drawing/2014/main" id="{C17415C9-6DF5-4DF2-A551-1C5D0DBF6880}"/>
              </a:ext>
            </a:extLst>
          </p:cNvPr>
          <p:cNvSpPr txBox="1"/>
          <p:nvPr/>
        </p:nvSpPr>
        <p:spPr>
          <a:xfrm>
            <a:off x="1176692" y="2052480"/>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网站标识码</a:t>
            </a:r>
          </a:p>
        </p:txBody>
      </p:sp>
      <p:grpSp>
        <p:nvGrpSpPr>
          <p:cNvPr id="16" name="组合 15">
            <a:extLst>
              <a:ext uri="{FF2B5EF4-FFF2-40B4-BE49-F238E27FC236}">
                <a16:creationId xmlns:a16="http://schemas.microsoft.com/office/drawing/2014/main" id="{E5001A1E-4481-45DE-B43E-195CEA586F24}"/>
              </a:ext>
            </a:extLst>
          </p:cNvPr>
          <p:cNvGrpSpPr/>
          <p:nvPr/>
        </p:nvGrpSpPr>
        <p:grpSpPr>
          <a:xfrm>
            <a:off x="2654093" y="4467426"/>
            <a:ext cx="1631292" cy="538584"/>
            <a:chOff x="266769" y="4301913"/>
            <a:chExt cx="1072224" cy="395999"/>
          </a:xfrm>
          <a:solidFill>
            <a:schemeClr val="accent6">
              <a:lumMod val="60000"/>
              <a:lumOff val="40000"/>
            </a:schemeClr>
          </a:solidFill>
        </p:grpSpPr>
        <p:sp>
          <p:nvSpPr>
            <p:cNvPr id="17" name="圆角矩形 154">
              <a:extLst>
                <a:ext uri="{FF2B5EF4-FFF2-40B4-BE49-F238E27FC236}">
                  <a16:creationId xmlns:a16="http://schemas.microsoft.com/office/drawing/2014/main" id="{B4657677-6A3A-4FC5-8B1B-C8136A277D03}"/>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圆角矩形 22">
              <a:extLst>
                <a:ext uri="{FF2B5EF4-FFF2-40B4-BE49-F238E27FC236}">
                  <a16:creationId xmlns:a16="http://schemas.microsoft.com/office/drawing/2014/main" id="{3587728E-F048-4B56-9AF3-7E1A61BD1B5B}"/>
                </a:ext>
              </a:extLst>
            </p:cNvPr>
            <p:cNvSpPr/>
            <p:nvPr/>
          </p:nvSpPr>
          <p:spPr>
            <a:xfrm>
              <a:off x="266769" y="4325109"/>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地图规范</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22" name="TextBox 7">
            <a:extLst>
              <a:ext uri="{FF2B5EF4-FFF2-40B4-BE49-F238E27FC236}">
                <a16:creationId xmlns:a16="http://schemas.microsoft.com/office/drawing/2014/main" id="{D8C8E43A-66C0-4B22-AAA3-69245CAFBAB5}"/>
              </a:ext>
            </a:extLst>
          </p:cNvPr>
          <p:cNvSpPr txBox="1"/>
          <p:nvPr/>
        </p:nvSpPr>
        <p:spPr>
          <a:xfrm>
            <a:off x="5996167" y="6263308"/>
            <a:ext cx="1209040" cy="368300"/>
          </a:xfrm>
          <a:prstGeom prst="rect">
            <a:avLst/>
          </a:prstGeom>
          <a:noFill/>
        </p:spPr>
        <p:txBody>
          <a:bodyPr wrap="square" rtlCol="0">
            <a:spAutoFit/>
          </a:bodyPr>
          <a:lstStyle/>
          <a:p>
            <a:pPr algn="ct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23" name="组合 22">
            <a:extLst>
              <a:ext uri="{FF2B5EF4-FFF2-40B4-BE49-F238E27FC236}">
                <a16:creationId xmlns:a16="http://schemas.microsoft.com/office/drawing/2014/main" id="{6397D04E-46DF-4195-8252-CDECF829CD04}"/>
              </a:ext>
            </a:extLst>
          </p:cNvPr>
          <p:cNvGrpSpPr/>
          <p:nvPr/>
        </p:nvGrpSpPr>
        <p:grpSpPr>
          <a:xfrm>
            <a:off x="937973" y="2606793"/>
            <a:ext cx="1662048" cy="569657"/>
            <a:chOff x="268922" y="4301913"/>
            <a:chExt cx="1070071" cy="395999"/>
          </a:xfrm>
          <a:solidFill>
            <a:schemeClr val="accent6">
              <a:lumMod val="60000"/>
              <a:lumOff val="40000"/>
            </a:schemeClr>
          </a:solidFill>
        </p:grpSpPr>
        <p:sp>
          <p:nvSpPr>
            <p:cNvPr id="24" name="圆角矩形 154">
              <a:extLst>
                <a:ext uri="{FF2B5EF4-FFF2-40B4-BE49-F238E27FC236}">
                  <a16:creationId xmlns:a16="http://schemas.microsoft.com/office/drawing/2014/main" id="{23E113FC-6704-4073-8FFE-551EEF302A93}"/>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圆角矩形 22">
              <a:extLst>
                <a:ext uri="{FF2B5EF4-FFF2-40B4-BE49-F238E27FC236}">
                  <a16:creationId xmlns:a16="http://schemas.microsoft.com/office/drawing/2014/main" id="{FAE1A3EE-EC4C-46BD-91AB-12202882B936}"/>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6" name="TextBox 7">
            <a:extLst>
              <a:ext uri="{FF2B5EF4-FFF2-40B4-BE49-F238E27FC236}">
                <a16:creationId xmlns:a16="http://schemas.microsoft.com/office/drawing/2014/main" id="{7E9CEF80-A4D2-4363-BD27-AB76203F7B85}"/>
              </a:ext>
            </a:extLst>
          </p:cNvPr>
          <p:cNvSpPr txBox="1"/>
          <p:nvPr/>
        </p:nvSpPr>
        <p:spPr>
          <a:xfrm>
            <a:off x="1050071" y="2671008"/>
            <a:ext cx="1493665"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党政机关标识码</a:t>
            </a:r>
          </a:p>
        </p:txBody>
      </p:sp>
      <p:grpSp>
        <p:nvGrpSpPr>
          <p:cNvPr id="27" name="组合 26">
            <a:extLst>
              <a:ext uri="{FF2B5EF4-FFF2-40B4-BE49-F238E27FC236}">
                <a16:creationId xmlns:a16="http://schemas.microsoft.com/office/drawing/2014/main" id="{18297A0F-B411-439D-A807-26548E269EB4}"/>
              </a:ext>
            </a:extLst>
          </p:cNvPr>
          <p:cNvGrpSpPr/>
          <p:nvPr/>
        </p:nvGrpSpPr>
        <p:grpSpPr>
          <a:xfrm>
            <a:off x="932890" y="3228559"/>
            <a:ext cx="1662048" cy="555230"/>
            <a:chOff x="268922" y="4301913"/>
            <a:chExt cx="1070071" cy="395999"/>
          </a:xfrm>
          <a:solidFill>
            <a:schemeClr val="accent6">
              <a:lumMod val="60000"/>
              <a:lumOff val="40000"/>
            </a:schemeClr>
          </a:solidFill>
        </p:grpSpPr>
        <p:sp>
          <p:nvSpPr>
            <p:cNvPr id="28" name="圆角矩形 154">
              <a:extLst>
                <a:ext uri="{FF2B5EF4-FFF2-40B4-BE49-F238E27FC236}">
                  <a16:creationId xmlns:a16="http://schemas.microsoft.com/office/drawing/2014/main" id="{CB1784D7-756C-4527-8AAC-53CEE75B0BDB}"/>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圆角矩形 22">
              <a:extLst>
                <a:ext uri="{FF2B5EF4-FFF2-40B4-BE49-F238E27FC236}">
                  <a16:creationId xmlns:a16="http://schemas.microsoft.com/office/drawing/2014/main" id="{2A221F74-C1E3-4C8A-99E0-841C7E28A188}"/>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30" name="TextBox 7">
            <a:extLst>
              <a:ext uri="{FF2B5EF4-FFF2-40B4-BE49-F238E27FC236}">
                <a16:creationId xmlns:a16="http://schemas.microsoft.com/office/drawing/2014/main" id="{2B1D1827-E248-4DBE-AE93-D67300183F85}"/>
              </a:ext>
            </a:extLst>
          </p:cNvPr>
          <p:cNvSpPr txBox="1"/>
          <p:nvPr/>
        </p:nvSpPr>
        <p:spPr>
          <a:xfrm>
            <a:off x="1176693" y="3280543"/>
            <a:ext cx="1209040"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charset="-122"/>
                <a:ea typeface="微软雅黑" panose="020B0503020204020204" charset="-122"/>
              </a:rPr>
              <a:t>ICP</a:t>
            </a:r>
            <a:r>
              <a:rPr lang="zh-CN" altLang="en-US" sz="1400" dirty="0">
                <a:latin typeface="微软雅黑" panose="020B0503020204020204" charset="-122"/>
                <a:ea typeface="微软雅黑" panose="020B0503020204020204" charset="-122"/>
              </a:rPr>
              <a:t>备案信息</a:t>
            </a:r>
          </a:p>
        </p:txBody>
      </p:sp>
      <p:grpSp>
        <p:nvGrpSpPr>
          <p:cNvPr id="31" name="组合 30">
            <a:extLst>
              <a:ext uri="{FF2B5EF4-FFF2-40B4-BE49-F238E27FC236}">
                <a16:creationId xmlns:a16="http://schemas.microsoft.com/office/drawing/2014/main" id="{DD76083A-D6C3-4DB5-AD28-1C1762469D45}"/>
              </a:ext>
            </a:extLst>
          </p:cNvPr>
          <p:cNvGrpSpPr/>
          <p:nvPr/>
        </p:nvGrpSpPr>
        <p:grpSpPr>
          <a:xfrm>
            <a:off x="954739" y="3852168"/>
            <a:ext cx="1653069" cy="547231"/>
            <a:chOff x="268922" y="4301913"/>
            <a:chExt cx="1070071" cy="395999"/>
          </a:xfrm>
          <a:solidFill>
            <a:schemeClr val="accent6">
              <a:lumMod val="60000"/>
              <a:lumOff val="40000"/>
            </a:schemeClr>
          </a:solidFill>
        </p:grpSpPr>
        <p:sp>
          <p:nvSpPr>
            <p:cNvPr id="32" name="圆角矩形 154">
              <a:extLst>
                <a:ext uri="{FF2B5EF4-FFF2-40B4-BE49-F238E27FC236}">
                  <a16:creationId xmlns:a16="http://schemas.microsoft.com/office/drawing/2014/main" id="{BC69B86F-6C34-4613-9109-ADD9F9DD20B0}"/>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圆角矩形 22">
              <a:extLst>
                <a:ext uri="{FF2B5EF4-FFF2-40B4-BE49-F238E27FC236}">
                  <a16:creationId xmlns:a16="http://schemas.microsoft.com/office/drawing/2014/main" id="{FAC31700-8EF8-4A42-9007-A70A8E20D795}"/>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34" name="TextBox 7">
            <a:extLst>
              <a:ext uri="{FF2B5EF4-FFF2-40B4-BE49-F238E27FC236}">
                <a16:creationId xmlns:a16="http://schemas.microsoft.com/office/drawing/2014/main" id="{94546512-78A0-4F21-99DC-C6A5286EAC1D}"/>
              </a:ext>
            </a:extLst>
          </p:cNvPr>
          <p:cNvSpPr txBox="1"/>
          <p:nvPr/>
        </p:nvSpPr>
        <p:spPr>
          <a:xfrm>
            <a:off x="1176693" y="3893923"/>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页面兼容性</a:t>
            </a:r>
          </a:p>
        </p:txBody>
      </p:sp>
      <p:grpSp>
        <p:nvGrpSpPr>
          <p:cNvPr id="35" name="组合 34">
            <a:extLst>
              <a:ext uri="{FF2B5EF4-FFF2-40B4-BE49-F238E27FC236}">
                <a16:creationId xmlns:a16="http://schemas.microsoft.com/office/drawing/2014/main" id="{FE2B4B7C-A279-4E60-9CC8-B7F468B48505}"/>
              </a:ext>
            </a:extLst>
          </p:cNvPr>
          <p:cNvGrpSpPr/>
          <p:nvPr/>
        </p:nvGrpSpPr>
        <p:grpSpPr>
          <a:xfrm>
            <a:off x="932891" y="4467424"/>
            <a:ext cx="1674918" cy="538585"/>
            <a:chOff x="268922" y="4301913"/>
            <a:chExt cx="1070071" cy="395999"/>
          </a:xfrm>
          <a:solidFill>
            <a:schemeClr val="accent6">
              <a:lumMod val="60000"/>
              <a:lumOff val="40000"/>
            </a:schemeClr>
          </a:solidFill>
        </p:grpSpPr>
        <p:sp>
          <p:nvSpPr>
            <p:cNvPr id="36" name="圆角矩形 154">
              <a:extLst>
                <a:ext uri="{FF2B5EF4-FFF2-40B4-BE49-F238E27FC236}">
                  <a16:creationId xmlns:a16="http://schemas.microsoft.com/office/drawing/2014/main" id="{4DDDFA4A-CB4C-42D1-940F-5CBF2E94C9D9}"/>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圆角矩形 22">
              <a:extLst>
                <a:ext uri="{FF2B5EF4-FFF2-40B4-BE49-F238E27FC236}">
                  <a16:creationId xmlns:a16="http://schemas.microsoft.com/office/drawing/2014/main" id="{B3196879-AF3E-4430-A629-4D7F3A95B9F4}"/>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38" name="TextBox 7">
            <a:extLst>
              <a:ext uri="{FF2B5EF4-FFF2-40B4-BE49-F238E27FC236}">
                <a16:creationId xmlns:a16="http://schemas.microsoft.com/office/drawing/2014/main" id="{3CB0F1A7-405C-4D9B-BE9D-88D2B7BF1643}"/>
              </a:ext>
            </a:extLst>
          </p:cNvPr>
          <p:cNvSpPr txBox="1"/>
          <p:nvPr/>
        </p:nvSpPr>
        <p:spPr>
          <a:xfrm>
            <a:off x="1177213" y="4538886"/>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要素完整性</a:t>
            </a:r>
          </a:p>
        </p:txBody>
      </p:sp>
      <p:grpSp>
        <p:nvGrpSpPr>
          <p:cNvPr id="42" name="组合 41">
            <a:extLst>
              <a:ext uri="{FF2B5EF4-FFF2-40B4-BE49-F238E27FC236}">
                <a16:creationId xmlns:a16="http://schemas.microsoft.com/office/drawing/2014/main" id="{D33E5678-05F6-457E-910A-120E66323802}"/>
              </a:ext>
            </a:extLst>
          </p:cNvPr>
          <p:cNvGrpSpPr/>
          <p:nvPr/>
        </p:nvGrpSpPr>
        <p:grpSpPr>
          <a:xfrm>
            <a:off x="932891" y="5067767"/>
            <a:ext cx="1674918" cy="545580"/>
            <a:chOff x="268922" y="4301913"/>
            <a:chExt cx="1070071" cy="395999"/>
          </a:xfrm>
          <a:solidFill>
            <a:schemeClr val="accent6">
              <a:lumMod val="60000"/>
              <a:lumOff val="40000"/>
            </a:schemeClr>
          </a:solidFill>
        </p:grpSpPr>
        <p:sp>
          <p:nvSpPr>
            <p:cNvPr id="43" name="圆角矩形 154">
              <a:extLst>
                <a:ext uri="{FF2B5EF4-FFF2-40B4-BE49-F238E27FC236}">
                  <a16:creationId xmlns:a16="http://schemas.microsoft.com/office/drawing/2014/main" id="{B6E88C9B-7779-490F-86F8-7AE6B8516F62}"/>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圆角矩形 22">
              <a:extLst>
                <a:ext uri="{FF2B5EF4-FFF2-40B4-BE49-F238E27FC236}">
                  <a16:creationId xmlns:a16="http://schemas.microsoft.com/office/drawing/2014/main" id="{DC51A235-4104-4F73-A527-3D13590FFAFD}"/>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45" name="TextBox 7">
            <a:extLst>
              <a:ext uri="{FF2B5EF4-FFF2-40B4-BE49-F238E27FC236}">
                <a16:creationId xmlns:a16="http://schemas.microsoft.com/office/drawing/2014/main" id="{410259C4-5451-4612-A730-E525630C2CB9}"/>
              </a:ext>
            </a:extLst>
          </p:cNvPr>
          <p:cNvSpPr txBox="1"/>
          <p:nvPr/>
        </p:nvSpPr>
        <p:spPr>
          <a:xfrm>
            <a:off x="1177213" y="5105650"/>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链接规范性</a:t>
            </a:r>
          </a:p>
        </p:txBody>
      </p:sp>
      <p:grpSp>
        <p:nvGrpSpPr>
          <p:cNvPr id="54" name="组合 53">
            <a:extLst>
              <a:ext uri="{FF2B5EF4-FFF2-40B4-BE49-F238E27FC236}">
                <a16:creationId xmlns:a16="http://schemas.microsoft.com/office/drawing/2014/main" id="{65045082-5279-4BD3-B372-3075C7AC29D9}"/>
              </a:ext>
            </a:extLst>
          </p:cNvPr>
          <p:cNvGrpSpPr/>
          <p:nvPr/>
        </p:nvGrpSpPr>
        <p:grpSpPr>
          <a:xfrm>
            <a:off x="2658392" y="2013527"/>
            <a:ext cx="1627353" cy="554548"/>
            <a:chOff x="268922" y="4301913"/>
            <a:chExt cx="1070071" cy="395999"/>
          </a:xfrm>
          <a:solidFill>
            <a:schemeClr val="accent6">
              <a:lumMod val="60000"/>
              <a:lumOff val="40000"/>
            </a:schemeClr>
          </a:solidFill>
        </p:grpSpPr>
        <p:sp>
          <p:nvSpPr>
            <p:cNvPr id="55" name="圆角矩形 154">
              <a:extLst>
                <a:ext uri="{FF2B5EF4-FFF2-40B4-BE49-F238E27FC236}">
                  <a16:creationId xmlns:a16="http://schemas.microsoft.com/office/drawing/2014/main" id="{5E4060D4-2ABD-41A9-8355-F200BBDA6351}"/>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圆角矩形 22">
              <a:extLst>
                <a:ext uri="{FF2B5EF4-FFF2-40B4-BE49-F238E27FC236}">
                  <a16:creationId xmlns:a16="http://schemas.microsoft.com/office/drawing/2014/main" id="{812C0EC9-272E-49CE-8061-C13838FA468C}"/>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7" name="TextBox 7">
            <a:extLst>
              <a:ext uri="{FF2B5EF4-FFF2-40B4-BE49-F238E27FC236}">
                <a16:creationId xmlns:a16="http://schemas.microsoft.com/office/drawing/2014/main" id="{F5275EA3-627D-4B5E-93B5-C1E476AFE29B}"/>
              </a:ext>
            </a:extLst>
          </p:cNvPr>
          <p:cNvSpPr txBox="1"/>
          <p:nvPr/>
        </p:nvSpPr>
        <p:spPr>
          <a:xfrm>
            <a:off x="2813276" y="2056624"/>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可用情况</a:t>
            </a:r>
          </a:p>
        </p:txBody>
      </p:sp>
      <p:grpSp>
        <p:nvGrpSpPr>
          <p:cNvPr id="58" name="组合 57">
            <a:extLst>
              <a:ext uri="{FF2B5EF4-FFF2-40B4-BE49-F238E27FC236}">
                <a16:creationId xmlns:a16="http://schemas.microsoft.com/office/drawing/2014/main" id="{7444D628-AEFA-45AA-9355-DBF2719947FD}"/>
              </a:ext>
            </a:extLst>
          </p:cNvPr>
          <p:cNvGrpSpPr/>
          <p:nvPr/>
        </p:nvGrpSpPr>
        <p:grpSpPr>
          <a:xfrm>
            <a:off x="2642242" y="2614662"/>
            <a:ext cx="1632360" cy="561788"/>
            <a:chOff x="268922" y="4301913"/>
            <a:chExt cx="1070071" cy="395999"/>
          </a:xfrm>
          <a:solidFill>
            <a:schemeClr val="accent6">
              <a:lumMod val="60000"/>
              <a:lumOff val="40000"/>
            </a:schemeClr>
          </a:solidFill>
        </p:grpSpPr>
        <p:sp>
          <p:nvSpPr>
            <p:cNvPr id="59" name="圆角矩形 154">
              <a:extLst>
                <a:ext uri="{FF2B5EF4-FFF2-40B4-BE49-F238E27FC236}">
                  <a16:creationId xmlns:a16="http://schemas.microsoft.com/office/drawing/2014/main" id="{D901BA0C-1FC6-4BF7-9352-63C6B0F4F447}"/>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圆角矩形 22">
              <a:extLst>
                <a:ext uri="{FF2B5EF4-FFF2-40B4-BE49-F238E27FC236}">
                  <a16:creationId xmlns:a16="http://schemas.microsoft.com/office/drawing/2014/main" id="{6A0C1DAC-62D6-4984-89A2-743BF2F3B83E}"/>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61" name="TextBox 7">
            <a:extLst>
              <a:ext uri="{FF2B5EF4-FFF2-40B4-BE49-F238E27FC236}">
                <a16:creationId xmlns:a16="http://schemas.microsoft.com/office/drawing/2014/main" id="{3C6C049B-F2B8-4C0B-A560-DA42FC361785}"/>
              </a:ext>
            </a:extLst>
          </p:cNvPr>
          <p:cNvSpPr txBox="1"/>
          <p:nvPr/>
        </p:nvSpPr>
        <p:spPr>
          <a:xfrm>
            <a:off x="2848935" y="2654877"/>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更新情况</a:t>
            </a:r>
          </a:p>
        </p:txBody>
      </p:sp>
      <p:grpSp>
        <p:nvGrpSpPr>
          <p:cNvPr id="62" name="组合 61">
            <a:extLst>
              <a:ext uri="{FF2B5EF4-FFF2-40B4-BE49-F238E27FC236}">
                <a16:creationId xmlns:a16="http://schemas.microsoft.com/office/drawing/2014/main" id="{88861AB9-D6A3-4254-BA60-FBC15C39A4C7}"/>
              </a:ext>
            </a:extLst>
          </p:cNvPr>
          <p:cNvGrpSpPr/>
          <p:nvPr/>
        </p:nvGrpSpPr>
        <p:grpSpPr>
          <a:xfrm>
            <a:off x="2639451" y="3235460"/>
            <a:ext cx="1635152" cy="540400"/>
            <a:chOff x="268922" y="4301913"/>
            <a:chExt cx="1070071" cy="395999"/>
          </a:xfrm>
          <a:solidFill>
            <a:schemeClr val="accent6">
              <a:lumMod val="60000"/>
              <a:lumOff val="40000"/>
            </a:schemeClr>
          </a:solidFill>
        </p:grpSpPr>
        <p:sp>
          <p:nvSpPr>
            <p:cNvPr id="63" name="圆角矩形 154">
              <a:extLst>
                <a:ext uri="{FF2B5EF4-FFF2-40B4-BE49-F238E27FC236}">
                  <a16:creationId xmlns:a16="http://schemas.microsoft.com/office/drawing/2014/main" id="{EAE9A5E0-BA89-4D6E-A45B-7B9CF88B9C3D}"/>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 name="圆角矩形 22">
              <a:extLst>
                <a:ext uri="{FF2B5EF4-FFF2-40B4-BE49-F238E27FC236}">
                  <a16:creationId xmlns:a16="http://schemas.microsoft.com/office/drawing/2014/main" id="{500B1116-C8BD-4DA9-A0C5-78EF39E6B965}"/>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65" name="TextBox 7">
            <a:extLst>
              <a:ext uri="{FF2B5EF4-FFF2-40B4-BE49-F238E27FC236}">
                <a16:creationId xmlns:a16="http://schemas.microsoft.com/office/drawing/2014/main" id="{9FA6958B-D51B-41C8-8CB1-9362D1379D32}"/>
              </a:ext>
            </a:extLst>
          </p:cNvPr>
          <p:cNvSpPr txBox="1"/>
          <p:nvPr/>
        </p:nvSpPr>
        <p:spPr>
          <a:xfrm>
            <a:off x="2848935" y="3291176"/>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商业广告</a:t>
            </a:r>
          </a:p>
        </p:txBody>
      </p:sp>
      <p:grpSp>
        <p:nvGrpSpPr>
          <p:cNvPr id="66" name="组合 65">
            <a:extLst>
              <a:ext uri="{FF2B5EF4-FFF2-40B4-BE49-F238E27FC236}">
                <a16:creationId xmlns:a16="http://schemas.microsoft.com/office/drawing/2014/main" id="{BFBAC5BC-1CC1-42C0-96D5-2DF31F244AB5}"/>
              </a:ext>
            </a:extLst>
          </p:cNvPr>
          <p:cNvGrpSpPr/>
          <p:nvPr/>
        </p:nvGrpSpPr>
        <p:grpSpPr>
          <a:xfrm>
            <a:off x="2644387" y="3846628"/>
            <a:ext cx="1653069" cy="561788"/>
            <a:chOff x="268922" y="4301913"/>
            <a:chExt cx="1070071" cy="395999"/>
          </a:xfrm>
          <a:solidFill>
            <a:schemeClr val="accent6">
              <a:lumMod val="60000"/>
              <a:lumOff val="40000"/>
            </a:schemeClr>
          </a:solidFill>
        </p:grpSpPr>
        <p:sp>
          <p:nvSpPr>
            <p:cNvPr id="67" name="圆角矩形 154">
              <a:extLst>
                <a:ext uri="{FF2B5EF4-FFF2-40B4-BE49-F238E27FC236}">
                  <a16:creationId xmlns:a16="http://schemas.microsoft.com/office/drawing/2014/main" id="{5C22E986-4881-4B77-9068-2981459B226F}"/>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 name="圆角矩形 22">
              <a:extLst>
                <a:ext uri="{FF2B5EF4-FFF2-40B4-BE49-F238E27FC236}">
                  <a16:creationId xmlns:a16="http://schemas.microsoft.com/office/drawing/2014/main" id="{503B740D-2C1E-4CDD-BD30-67BDB780FB42}"/>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69" name="TextBox 7">
            <a:extLst>
              <a:ext uri="{FF2B5EF4-FFF2-40B4-BE49-F238E27FC236}">
                <a16:creationId xmlns:a16="http://schemas.microsoft.com/office/drawing/2014/main" id="{4762F584-FD72-4254-B970-C72B19DE109C}"/>
              </a:ext>
            </a:extLst>
          </p:cNvPr>
          <p:cNvSpPr txBox="1"/>
          <p:nvPr/>
        </p:nvSpPr>
        <p:spPr>
          <a:xfrm>
            <a:off x="2848935" y="3914736"/>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安全防范</a:t>
            </a:r>
          </a:p>
        </p:txBody>
      </p:sp>
      <p:grpSp>
        <p:nvGrpSpPr>
          <p:cNvPr id="70" name="组合 69">
            <a:extLst>
              <a:ext uri="{FF2B5EF4-FFF2-40B4-BE49-F238E27FC236}">
                <a16:creationId xmlns:a16="http://schemas.microsoft.com/office/drawing/2014/main" id="{2F36859D-2378-4945-AD51-023B59C84AA2}"/>
              </a:ext>
            </a:extLst>
          </p:cNvPr>
          <p:cNvGrpSpPr/>
          <p:nvPr/>
        </p:nvGrpSpPr>
        <p:grpSpPr>
          <a:xfrm>
            <a:off x="6004671" y="3223501"/>
            <a:ext cx="1653989" cy="552359"/>
            <a:chOff x="268922" y="4301913"/>
            <a:chExt cx="1070071" cy="395999"/>
          </a:xfrm>
          <a:solidFill>
            <a:schemeClr val="accent6">
              <a:lumMod val="60000"/>
              <a:lumOff val="40000"/>
            </a:schemeClr>
          </a:solidFill>
        </p:grpSpPr>
        <p:sp>
          <p:nvSpPr>
            <p:cNvPr id="71" name="圆角矩形 154">
              <a:extLst>
                <a:ext uri="{FF2B5EF4-FFF2-40B4-BE49-F238E27FC236}">
                  <a16:creationId xmlns:a16="http://schemas.microsoft.com/office/drawing/2014/main" id="{5785A544-CD67-4BE8-BEEF-181EE2612C22}"/>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2" name="圆角矩形 22">
              <a:extLst>
                <a:ext uri="{FF2B5EF4-FFF2-40B4-BE49-F238E27FC236}">
                  <a16:creationId xmlns:a16="http://schemas.microsoft.com/office/drawing/2014/main" id="{C07A6EFA-21E3-465F-91DB-5A46E93BADD2}"/>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75" name="组合 74">
            <a:extLst>
              <a:ext uri="{FF2B5EF4-FFF2-40B4-BE49-F238E27FC236}">
                <a16:creationId xmlns:a16="http://schemas.microsoft.com/office/drawing/2014/main" id="{2FF0A3FF-79A3-4C96-A1A6-F646BB192219}"/>
              </a:ext>
            </a:extLst>
          </p:cNvPr>
          <p:cNvGrpSpPr/>
          <p:nvPr/>
        </p:nvGrpSpPr>
        <p:grpSpPr>
          <a:xfrm>
            <a:off x="6009471" y="2013527"/>
            <a:ext cx="1638993" cy="547232"/>
            <a:chOff x="268922" y="4301913"/>
            <a:chExt cx="1070071" cy="395999"/>
          </a:xfrm>
          <a:solidFill>
            <a:schemeClr val="accent6">
              <a:lumMod val="60000"/>
              <a:lumOff val="40000"/>
            </a:schemeClr>
          </a:solidFill>
        </p:grpSpPr>
        <p:sp>
          <p:nvSpPr>
            <p:cNvPr id="76" name="圆角矩形 154">
              <a:extLst>
                <a:ext uri="{FF2B5EF4-FFF2-40B4-BE49-F238E27FC236}">
                  <a16:creationId xmlns:a16="http://schemas.microsoft.com/office/drawing/2014/main" id="{5707BC88-BBBF-43E4-AF89-AD8BDC4D8F67}"/>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7" name="圆角矩形 22">
              <a:extLst>
                <a:ext uri="{FF2B5EF4-FFF2-40B4-BE49-F238E27FC236}">
                  <a16:creationId xmlns:a16="http://schemas.microsoft.com/office/drawing/2014/main" id="{635B32D2-C31B-4A78-A46E-5B8CC82D3E4D}"/>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78" name="TextBox 7">
            <a:extLst>
              <a:ext uri="{FF2B5EF4-FFF2-40B4-BE49-F238E27FC236}">
                <a16:creationId xmlns:a16="http://schemas.microsoft.com/office/drawing/2014/main" id="{640F7EA9-FE8C-4F92-B934-65DDD5BDD92D}"/>
              </a:ext>
            </a:extLst>
          </p:cNvPr>
          <p:cNvSpPr txBox="1"/>
          <p:nvPr/>
        </p:nvSpPr>
        <p:spPr>
          <a:xfrm>
            <a:off x="6254727" y="2052599"/>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日常监测</a:t>
            </a:r>
          </a:p>
        </p:txBody>
      </p:sp>
      <p:grpSp>
        <p:nvGrpSpPr>
          <p:cNvPr id="79" name="组合 78">
            <a:extLst>
              <a:ext uri="{FF2B5EF4-FFF2-40B4-BE49-F238E27FC236}">
                <a16:creationId xmlns:a16="http://schemas.microsoft.com/office/drawing/2014/main" id="{F732CFDE-A757-4D7E-9700-AC0ECF7E2EB1}"/>
              </a:ext>
            </a:extLst>
          </p:cNvPr>
          <p:cNvGrpSpPr/>
          <p:nvPr/>
        </p:nvGrpSpPr>
        <p:grpSpPr>
          <a:xfrm>
            <a:off x="6014095" y="3848487"/>
            <a:ext cx="1636062" cy="551559"/>
            <a:chOff x="268922" y="4301913"/>
            <a:chExt cx="1070071" cy="395999"/>
          </a:xfrm>
          <a:solidFill>
            <a:schemeClr val="accent6">
              <a:lumMod val="60000"/>
              <a:lumOff val="40000"/>
            </a:schemeClr>
          </a:solidFill>
        </p:grpSpPr>
        <p:sp>
          <p:nvSpPr>
            <p:cNvPr id="80" name="圆角矩形 154">
              <a:extLst>
                <a:ext uri="{FF2B5EF4-FFF2-40B4-BE49-F238E27FC236}">
                  <a16:creationId xmlns:a16="http://schemas.microsoft.com/office/drawing/2014/main" id="{578CE508-B4FC-4718-AF00-3D8F753D1220}"/>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1" name="圆角矩形 22">
              <a:extLst>
                <a:ext uri="{FF2B5EF4-FFF2-40B4-BE49-F238E27FC236}">
                  <a16:creationId xmlns:a16="http://schemas.microsoft.com/office/drawing/2014/main" id="{958AF5AB-AF38-42E4-A9EE-EC9E397B2DD8}"/>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82" name="TextBox 7">
            <a:extLst>
              <a:ext uri="{FF2B5EF4-FFF2-40B4-BE49-F238E27FC236}">
                <a16:creationId xmlns:a16="http://schemas.microsoft.com/office/drawing/2014/main" id="{7F0EE4F6-B860-42F4-B327-1F3501E3EB3E}"/>
              </a:ext>
            </a:extLst>
          </p:cNvPr>
          <p:cNvSpPr txBox="1"/>
          <p:nvPr/>
        </p:nvSpPr>
        <p:spPr>
          <a:xfrm>
            <a:off x="6258669" y="3247547"/>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监督举报</a:t>
            </a:r>
          </a:p>
        </p:txBody>
      </p:sp>
      <p:grpSp>
        <p:nvGrpSpPr>
          <p:cNvPr id="83" name="组合 82">
            <a:extLst>
              <a:ext uri="{FF2B5EF4-FFF2-40B4-BE49-F238E27FC236}">
                <a16:creationId xmlns:a16="http://schemas.microsoft.com/office/drawing/2014/main" id="{AA6A1B23-93AE-4C5E-879B-0AECE6EA7F40}"/>
              </a:ext>
            </a:extLst>
          </p:cNvPr>
          <p:cNvGrpSpPr/>
          <p:nvPr/>
        </p:nvGrpSpPr>
        <p:grpSpPr>
          <a:xfrm>
            <a:off x="6014095" y="4460676"/>
            <a:ext cx="1653989" cy="532691"/>
            <a:chOff x="268922" y="4301913"/>
            <a:chExt cx="1070071" cy="395999"/>
          </a:xfrm>
          <a:solidFill>
            <a:schemeClr val="accent6">
              <a:lumMod val="60000"/>
              <a:lumOff val="40000"/>
            </a:schemeClr>
          </a:solidFill>
        </p:grpSpPr>
        <p:sp>
          <p:nvSpPr>
            <p:cNvPr id="84" name="圆角矩形 154">
              <a:extLst>
                <a:ext uri="{FF2B5EF4-FFF2-40B4-BE49-F238E27FC236}">
                  <a16:creationId xmlns:a16="http://schemas.microsoft.com/office/drawing/2014/main" id="{7A4F05C5-14B7-4088-8D59-6535EAA7CEDD}"/>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5" name="圆角矩形 22">
              <a:extLst>
                <a:ext uri="{FF2B5EF4-FFF2-40B4-BE49-F238E27FC236}">
                  <a16:creationId xmlns:a16="http://schemas.microsoft.com/office/drawing/2014/main" id="{49DE086C-41D2-419E-B272-9FE286C55D4A}"/>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86" name="TextBox 7">
            <a:extLst>
              <a:ext uri="{FF2B5EF4-FFF2-40B4-BE49-F238E27FC236}">
                <a16:creationId xmlns:a16="http://schemas.microsoft.com/office/drawing/2014/main" id="{9D9659CD-1245-4F71-9971-9D85190ECCE0}"/>
              </a:ext>
            </a:extLst>
          </p:cNvPr>
          <p:cNvSpPr txBox="1"/>
          <p:nvPr/>
        </p:nvSpPr>
        <p:spPr>
          <a:xfrm>
            <a:off x="6218641" y="3908621"/>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集约整合</a:t>
            </a:r>
          </a:p>
        </p:txBody>
      </p:sp>
      <p:grpSp>
        <p:nvGrpSpPr>
          <p:cNvPr id="87" name="组合 86">
            <a:extLst>
              <a:ext uri="{FF2B5EF4-FFF2-40B4-BE49-F238E27FC236}">
                <a16:creationId xmlns:a16="http://schemas.microsoft.com/office/drawing/2014/main" id="{8DCE0368-8201-4C7C-B051-42610284BF7C}"/>
              </a:ext>
            </a:extLst>
          </p:cNvPr>
          <p:cNvGrpSpPr/>
          <p:nvPr/>
        </p:nvGrpSpPr>
        <p:grpSpPr>
          <a:xfrm>
            <a:off x="7709090" y="3227677"/>
            <a:ext cx="1639422" cy="555430"/>
            <a:chOff x="278346" y="4301913"/>
            <a:chExt cx="1060647" cy="395999"/>
          </a:xfrm>
          <a:solidFill>
            <a:schemeClr val="accent6">
              <a:lumMod val="60000"/>
              <a:lumOff val="40000"/>
            </a:schemeClr>
          </a:solidFill>
        </p:grpSpPr>
        <p:sp>
          <p:nvSpPr>
            <p:cNvPr id="88" name="圆角矩形 154">
              <a:extLst>
                <a:ext uri="{FF2B5EF4-FFF2-40B4-BE49-F238E27FC236}">
                  <a16:creationId xmlns:a16="http://schemas.microsoft.com/office/drawing/2014/main" id="{C5DD0E22-68A1-4CFD-ACA1-9515E91936B8}"/>
                </a:ext>
              </a:extLst>
            </p:cNvPr>
            <p:cNvSpPr/>
            <p:nvPr/>
          </p:nvSpPr>
          <p:spPr>
            <a:xfrm>
              <a:off x="278346" y="4301913"/>
              <a:ext cx="1060647"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9" name="圆角矩形 22">
              <a:extLst>
                <a:ext uri="{FF2B5EF4-FFF2-40B4-BE49-F238E27FC236}">
                  <a16:creationId xmlns:a16="http://schemas.microsoft.com/office/drawing/2014/main" id="{F4B21F3A-060B-4F57-B463-13A216B8EA77}"/>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90" name="TextBox 7">
            <a:extLst>
              <a:ext uri="{FF2B5EF4-FFF2-40B4-BE49-F238E27FC236}">
                <a16:creationId xmlns:a16="http://schemas.microsoft.com/office/drawing/2014/main" id="{7F4F60E8-A14D-477E-8167-CEFC3825E3CF}"/>
              </a:ext>
            </a:extLst>
          </p:cNvPr>
          <p:cNvSpPr txBox="1"/>
          <p:nvPr/>
        </p:nvSpPr>
        <p:spPr>
          <a:xfrm>
            <a:off x="6209777" y="4541677"/>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年度评议</a:t>
            </a:r>
          </a:p>
        </p:txBody>
      </p:sp>
      <p:grpSp>
        <p:nvGrpSpPr>
          <p:cNvPr id="91" name="组合 90">
            <a:extLst>
              <a:ext uri="{FF2B5EF4-FFF2-40B4-BE49-F238E27FC236}">
                <a16:creationId xmlns:a16="http://schemas.microsoft.com/office/drawing/2014/main" id="{5180A7BF-6533-4A9D-B38E-0560E46E9E03}"/>
              </a:ext>
            </a:extLst>
          </p:cNvPr>
          <p:cNvGrpSpPr/>
          <p:nvPr/>
        </p:nvGrpSpPr>
        <p:grpSpPr>
          <a:xfrm>
            <a:off x="7694524" y="2008282"/>
            <a:ext cx="1653989" cy="554548"/>
            <a:chOff x="268922" y="4301913"/>
            <a:chExt cx="1070071" cy="395999"/>
          </a:xfrm>
          <a:solidFill>
            <a:schemeClr val="accent6">
              <a:lumMod val="60000"/>
              <a:lumOff val="40000"/>
            </a:schemeClr>
          </a:solidFill>
        </p:grpSpPr>
        <p:sp>
          <p:nvSpPr>
            <p:cNvPr id="92" name="圆角矩形 154">
              <a:extLst>
                <a:ext uri="{FF2B5EF4-FFF2-40B4-BE49-F238E27FC236}">
                  <a16:creationId xmlns:a16="http://schemas.microsoft.com/office/drawing/2014/main" id="{7C520624-420F-412C-B22F-BECC3B831391}"/>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3" name="圆角矩形 22">
              <a:extLst>
                <a:ext uri="{FF2B5EF4-FFF2-40B4-BE49-F238E27FC236}">
                  <a16:creationId xmlns:a16="http://schemas.microsoft.com/office/drawing/2014/main" id="{66000C84-AA95-4AA8-9BA7-57B77162E48B}"/>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94" name="TextBox 7">
            <a:extLst>
              <a:ext uri="{FF2B5EF4-FFF2-40B4-BE49-F238E27FC236}">
                <a16:creationId xmlns:a16="http://schemas.microsoft.com/office/drawing/2014/main" id="{6FBB6D88-5FE0-4CF1-8B32-C07CCC13CDBF}"/>
              </a:ext>
            </a:extLst>
          </p:cNvPr>
          <p:cNvSpPr txBox="1"/>
          <p:nvPr/>
        </p:nvSpPr>
        <p:spPr>
          <a:xfrm>
            <a:off x="7916998" y="2050574"/>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移动适配</a:t>
            </a:r>
          </a:p>
        </p:txBody>
      </p:sp>
      <p:grpSp>
        <p:nvGrpSpPr>
          <p:cNvPr id="95" name="组合 94">
            <a:extLst>
              <a:ext uri="{FF2B5EF4-FFF2-40B4-BE49-F238E27FC236}">
                <a16:creationId xmlns:a16="http://schemas.microsoft.com/office/drawing/2014/main" id="{2A40152C-3DE2-4BC5-AD14-B3275437C852}"/>
              </a:ext>
            </a:extLst>
          </p:cNvPr>
          <p:cNvGrpSpPr/>
          <p:nvPr/>
        </p:nvGrpSpPr>
        <p:grpSpPr>
          <a:xfrm>
            <a:off x="7703744" y="3844615"/>
            <a:ext cx="1644770" cy="555431"/>
            <a:chOff x="268922" y="4301913"/>
            <a:chExt cx="1070071" cy="395999"/>
          </a:xfrm>
          <a:solidFill>
            <a:schemeClr val="accent6">
              <a:lumMod val="60000"/>
              <a:lumOff val="40000"/>
            </a:schemeClr>
          </a:solidFill>
        </p:grpSpPr>
        <p:sp>
          <p:nvSpPr>
            <p:cNvPr id="96" name="圆角矩形 154">
              <a:extLst>
                <a:ext uri="{FF2B5EF4-FFF2-40B4-BE49-F238E27FC236}">
                  <a16:creationId xmlns:a16="http://schemas.microsoft.com/office/drawing/2014/main" id="{258418CC-8C0A-49F1-8AAC-E0125A0CB230}"/>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7" name="圆角矩形 22">
              <a:extLst>
                <a:ext uri="{FF2B5EF4-FFF2-40B4-BE49-F238E27FC236}">
                  <a16:creationId xmlns:a16="http://schemas.microsoft.com/office/drawing/2014/main" id="{9A469CFC-B6B9-44A6-B639-F4B94D8CB4BB}"/>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98" name="TextBox 7">
            <a:extLst>
              <a:ext uri="{FF2B5EF4-FFF2-40B4-BE49-F238E27FC236}">
                <a16:creationId xmlns:a16="http://schemas.microsoft.com/office/drawing/2014/main" id="{AD9D5159-1D93-4171-AFC1-9EE86A1E1CB2}"/>
              </a:ext>
            </a:extLst>
          </p:cNvPr>
          <p:cNvSpPr txBox="1"/>
          <p:nvPr/>
        </p:nvSpPr>
        <p:spPr>
          <a:xfrm>
            <a:off x="7926217" y="3281217"/>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站点地图</a:t>
            </a:r>
          </a:p>
        </p:txBody>
      </p:sp>
      <p:grpSp>
        <p:nvGrpSpPr>
          <p:cNvPr id="99" name="组合 98">
            <a:extLst>
              <a:ext uri="{FF2B5EF4-FFF2-40B4-BE49-F238E27FC236}">
                <a16:creationId xmlns:a16="http://schemas.microsoft.com/office/drawing/2014/main" id="{1B4FD56C-09E5-4112-BC77-DBCF5AF3F5EF}"/>
              </a:ext>
            </a:extLst>
          </p:cNvPr>
          <p:cNvGrpSpPr/>
          <p:nvPr/>
        </p:nvGrpSpPr>
        <p:grpSpPr>
          <a:xfrm>
            <a:off x="4787153" y="6299173"/>
            <a:ext cx="995082" cy="296570"/>
            <a:chOff x="268922" y="4301913"/>
            <a:chExt cx="1070071" cy="395999"/>
          </a:xfrm>
          <a:solidFill>
            <a:schemeClr val="accent6">
              <a:lumMod val="60000"/>
              <a:lumOff val="40000"/>
            </a:schemeClr>
          </a:solidFill>
        </p:grpSpPr>
        <p:sp>
          <p:nvSpPr>
            <p:cNvPr id="100" name="圆角矩形 154">
              <a:extLst>
                <a:ext uri="{FF2B5EF4-FFF2-40B4-BE49-F238E27FC236}">
                  <a16:creationId xmlns:a16="http://schemas.microsoft.com/office/drawing/2014/main" id="{06DAE523-7310-402F-B109-2C3897C23C0B}"/>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1" name="圆角矩形 22">
              <a:extLst>
                <a:ext uri="{FF2B5EF4-FFF2-40B4-BE49-F238E27FC236}">
                  <a16:creationId xmlns:a16="http://schemas.microsoft.com/office/drawing/2014/main" id="{BC53021E-56C2-4287-A994-CC31C0631673}"/>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02" name="TextBox 7">
            <a:extLst>
              <a:ext uri="{FF2B5EF4-FFF2-40B4-BE49-F238E27FC236}">
                <a16:creationId xmlns:a16="http://schemas.microsoft.com/office/drawing/2014/main" id="{495234F5-E7D4-4603-B646-2A82B59AF868}"/>
              </a:ext>
            </a:extLst>
          </p:cNvPr>
          <p:cNvSpPr txBox="1"/>
          <p:nvPr/>
        </p:nvSpPr>
        <p:spPr>
          <a:xfrm>
            <a:off x="7926217" y="3912448"/>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分享功能</a:t>
            </a:r>
          </a:p>
        </p:txBody>
      </p:sp>
      <p:grpSp>
        <p:nvGrpSpPr>
          <p:cNvPr id="103" name="组合 102">
            <a:extLst>
              <a:ext uri="{FF2B5EF4-FFF2-40B4-BE49-F238E27FC236}">
                <a16:creationId xmlns:a16="http://schemas.microsoft.com/office/drawing/2014/main" id="{D9D57BE5-3A0E-46DA-9F6F-52BF4E8A13E9}"/>
              </a:ext>
            </a:extLst>
          </p:cNvPr>
          <p:cNvGrpSpPr/>
          <p:nvPr/>
        </p:nvGrpSpPr>
        <p:grpSpPr>
          <a:xfrm>
            <a:off x="7712451" y="4474366"/>
            <a:ext cx="1636061" cy="532691"/>
            <a:chOff x="268922" y="4301913"/>
            <a:chExt cx="1070071" cy="395999"/>
          </a:xfrm>
          <a:solidFill>
            <a:schemeClr val="accent6">
              <a:lumMod val="60000"/>
              <a:lumOff val="40000"/>
            </a:schemeClr>
          </a:solidFill>
        </p:grpSpPr>
        <p:sp>
          <p:nvSpPr>
            <p:cNvPr id="104" name="圆角矩形 154">
              <a:extLst>
                <a:ext uri="{FF2B5EF4-FFF2-40B4-BE49-F238E27FC236}">
                  <a16:creationId xmlns:a16="http://schemas.microsoft.com/office/drawing/2014/main" id="{E0390450-E605-4350-9FF3-26E8462D9D1E}"/>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5" name="圆角矩形 22">
              <a:extLst>
                <a:ext uri="{FF2B5EF4-FFF2-40B4-BE49-F238E27FC236}">
                  <a16:creationId xmlns:a16="http://schemas.microsoft.com/office/drawing/2014/main" id="{9C23A166-0D9F-4AC4-BF1C-B9F180A9859F}"/>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06" name="TextBox 7">
            <a:extLst>
              <a:ext uri="{FF2B5EF4-FFF2-40B4-BE49-F238E27FC236}">
                <a16:creationId xmlns:a16="http://schemas.microsoft.com/office/drawing/2014/main" id="{DC8746FC-D74C-4483-84FF-F84BF0C53499}"/>
              </a:ext>
            </a:extLst>
          </p:cNvPr>
          <p:cNvSpPr txBox="1"/>
          <p:nvPr/>
        </p:nvSpPr>
        <p:spPr>
          <a:xfrm>
            <a:off x="7952282" y="4513176"/>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公共搜索</a:t>
            </a:r>
          </a:p>
        </p:txBody>
      </p:sp>
      <p:grpSp>
        <p:nvGrpSpPr>
          <p:cNvPr id="107" name="组合 106">
            <a:extLst>
              <a:ext uri="{FF2B5EF4-FFF2-40B4-BE49-F238E27FC236}">
                <a16:creationId xmlns:a16="http://schemas.microsoft.com/office/drawing/2014/main" id="{F303D0E3-EB69-4215-8127-7D8730656430}"/>
              </a:ext>
            </a:extLst>
          </p:cNvPr>
          <p:cNvGrpSpPr/>
          <p:nvPr/>
        </p:nvGrpSpPr>
        <p:grpSpPr>
          <a:xfrm>
            <a:off x="7694524" y="5068565"/>
            <a:ext cx="1668128" cy="544782"/>
            <a:chOff x="268922" y="4301913"/>
            <a:chExt cx="1070071" cy="395999"/>
          </a:xfrm>
          <a:solidFill>
            <a:schemeClr val="accent6">
              <a:lumMod val="60000"/>
              <a:lumOff val="40000"/>
            </a:schemeClr>
          </a:solidFill>
        </p:grpSpPr>
        <p:sp>
          <p:nvSpPr>
            <p:cNvPr id="108" name="圆角矩形 154">
              <a:extLst>
                <a:ext uri="{FF2B5EF4-FFF2-40B4-BE49-F238E27FC236}">
                  <a16:creationId xmlns:a16="http://schemas.microsoft.com/office/drawing/2014/main" id="{0E06959B-3A76-4BA4-AC33-8E67A1B04D0A}"/>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9" name="圆角矩形 22">
              <a:extLst>
                <a:ext uri="{FF2B5EF4-FFF2-40B4-BE49-F238E27FC236}">
                  <a16:creationId xmlns:a16="http://schemas.microsoft.com/office/drawing/2014/main" id="{56211DFD-56FA-4458-8437-8363E04F75FF}"/>
                </a:ext>
              </a:extLst>
            </p:cNvPr>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10" name="TextBox 7">
            <a:extLst>
              <a:ext uri="{FF2B5EF4-FFF2-40B4-BE49-F238E27FC236}">
                <a16:creationId xmlns:a16="http://schemas.microsoft.com/office/drawing/2014/main" id="{511CA419-600D-4F89-A5A6-022E3A628BF4}"/>
              </a:ext>
            </a:extLst>
          </p:cNvPr>
          <p:cNvSpPr txBox="1"/>
          <p:nvPr/>
        </p:nvSpPr>
        <p:spPr>
          <a:xfrm>
            <a:off x="7952282" y="5126982"/>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网页归档</a:t>
            </a:r>
          </a:p>
        </p:txBody>
      </p:sp>
      <p:grpSp>
        <p:nvGrpSpPr>
          <p:cNvPr id="123" name="组合 122">
            <a:extLst>
              <a:ext uri="{FF2B5EF4-FFF2-40B4-BE49-F238E27FC236}">
                <a16:creationId xmlns:a16="http://schemas.microsoft.com/office/drawing/2014/main" id="{A935079B-B4A2-424B-B376-102FE225D6E9}"/>
              </a:ext>
            </a:extLst>
          </p:cNvPr>
          <p:cNvGrpSpPr/>
          <p:nvPr/>
        </p:nvGrpSpPr>
        <p:grpSpPr>
          <a:xfrm>
            <a:off x="4327648" y="2013527"/>
            <a:ext cx="1627353" cy="565545"/>
            <a:chOff x="268922" y="4301913"/>
            <a:chExt cx="1070071" cy="395999"/>
          </a:xfrm>
          <a:solidFill>
            <a:srgbClr val="CFD5EA"/>
          </a:solidFill>
        </p:grpSpPr>
        <p:sp>
          <p:nvSpPr>
            <p:cNvPr id="124" name="圆角矩形 154">
              <a:extLst>
                <a:ext uri="{FF2B5EF4-FFF2-40B4-BE49-F238E27FC236}">
                  <a16:creationId xmlns:a16="http://schemas.microsoft.com/office/drawing/2014/main" id="{926E2831-EC77-4B1F-A85B-B507B87D9929}"/>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5" name="圆角矩形 22">
              <a:extLst>
                <a:ext uri="{FF2B5EF4-FFF2-40B4-BE49-F238E27FC236}">
                  <a16:creationId xmlns:a16="http://schemas.microsoft.com/office/drawing/2014/main" id="{269FEC0A-1A9D-4659-B814-80CB696BD503}"/>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26" name="组合 125">
            <a:extLst>
              <a:ext uri="{FF2B5EF4-FFF2-40B4-BE49-F238E27FC236}">
                <a16:creationId xmlns:a16="http://schemas.microsoft.com/office/drawing/2014/main" id="{4D1FD53D-AF14-4462-BEDE-5E1734D27E26}"/>
              </a:ext>
            </a:extLst>
          </p:cNvPr>
          <p:cNvGrpSpPr/>
          <p:nvPr/>
        </p:nvGrpSpPr>
        <p:grpSpPr>
          <a:xfrm>
            <a:off x="4327648" y="2617609"/>
            <a:ext cx="1627353" cy="569657"/>
            <a:chOff x="268922" y="4301913"/>
            <a:chExt cx="1070071" cy="395999"/>
          </a:xfrm>
          <a:solidFill>
            <a:srgbClr val="CFD5EA"/>
          </a:solidFill>
        </p:grpSpPr>
        <p:sp>
          <p:nvSpPr>
            <p:cNvPr id="127" name="圆角矩形 154">
              <a:extLst>
                <a:ext uri="{FF2B5EF4-FFF2-40B4-BE49-F238E27FC236}">
                  <a16:creationId xmlns:a16="http://schemas.microsoft.com/office/drawing/2014/main" id="{FB58C5EE-D688-44C1-9A9B-E2C04423DDEC}"/>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8" name="圆角矩形 22">
              <a:extLst>
                <a:ext uri="{FF2B5EF4-FFF2-40B4-BE49-F238E27FC236}">
                  <a16:creationId xmlns:a16="http://schemas.microsoft.com/office/drawing/2014/main" id="{EC5A0262-1D2F-46F9-BF65-37A06582AE1B}"/>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29" name="组合 128">
            <a:extLst>
              <a:ext uri="{FF2B5EF4-FFF2-40B4-BE49-F238E27FC236}">
                <a16:creationId xmlns:a16="http://schemas.microsoft.com/office/drawing/2014/main" id="{27E2357A-64B5-45B1-A435-5B05646505D6}"/>
              </a:ext>
            </a:extLst>
          </p:cNvPr>
          <p:cNvGrpSpPr/>
          <p:nvPr/>
        </p:nvGrpSpPr>
        <p:grpSpPr>
          <a:xfrm>
            <a:off x="4327648" y="3228559"/>
            <a:ext cx="1627353" cy="554548"/>
            <a:chOff x="268922" y="4301913"/>
            <a:chExt cx="1070071" cy="395999"/>
          </a:xfrm>
          <a:solidFill>
            <a:srgbClr val="CFD5EA"/>
          </a:solidFill>
        </p:grpSpPr>
        <p:sp>
          <p:nvSpPr>
            <p:cNvPr id="130" name="圆角矩形 154">
              <a:extLst>
                <a:ext uri="{FF2B5EF4-FFF2-40B4-BE49-F238E27FC236}">
                  <a16:creationId xmlns:a16="http://schemas.microsoft.com/office/drawing/2014/main" id="{A7ABBC23-A4E7-4D5E-98A5-DE5EE364297F}"/>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1" name="圆角矩形 22">
              <a:extLst>
                <a:ext uri="{FF2B5EF4-FFF2-40B4-BE49-F238E27FC236}">
                  <a16:creationId xmlns:a16="http://schemas.microsoft.com/office/drawing/2014/main" id="{9A2630B5-E43D-4BAA-81AA-ED1EA2382840}"/>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32" name="组合 131">
            <a:extLst>
              <a:ext uri="{FF2B5EF4-FFF2-40B4-BE49-F238E27FC236}">
                <a16:creationId xmlns:a16="http://schemas.microsoft.com/office/drawing/2014/main" id="{8F0C9360-4BA5-4584-900A-AF550E63D365}"/>
              </a:ext>
            </a:extLst>
          </p:cNvPr>
          <p:cNvGrpSpPr/>
          <p:nvPr/>
        </p:nvGrpSpPr>
        <p:grpSpPr>
          <a:xfrm>
            <a:off x="4333126" y="3829910"/>
            <a:ext cx="1627353" cy="577789"/>
            <a:chOff x="268922" y="4301913"/>
            <a:chExt cx="1070071" cy="395999"/>
          </a:xfrm>
          <a:solidFill>
            <a:srgbClr val="CFD5EA"/>
          </a:solidFill>
        </p:grpSpPr>
        <p:sp>
          <p:nvSpPr>
            <p:cNvPr id="133" name="圆角矩形 154">
              <a:extLst>
                <a:ext uri="{FF2B5EF4-FFF2-40B4-BE49-F238E27FC236}">
                  <a16:creationId xmlns:a16="http://schemas.microsoft.com/office/drawing/2014/main" id="{B32A9B90-AA5F-4D02-AAC4-6ECBC7ABD7D9}"/>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4" name="圆角矩形 22">
              <a:extLst>
                <a:ext uri="{FF2B5EF4-FFF2-40B4-BE49-F238E27FC236}">
                  <a16:creationId xmlns:a16="http://schemas.microsoft.com/office/drawing/2014/main" id="{06F59D8C-8EBA-4272-A275-28C14DC5E13C}"/>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35" name="组合 134">
            <a:extLst>
              <a:ext uri="{FF2B5EF4-FFF2-40B4-BE49-F238E27FC236}">
                <a16:creationId xmlns:a16="http://schemas.microsoft.com/office/drawing/2014/main" id="{DC451DC5-7783-4FF6-BD26-DBE57629D1CE}"/>
              </a:ext>
            </a:extLst>
          </p:cNvPr>
          <p:cNvGrpSpPr/>
          <p:nvPr/>
        </p:nvGrpSpPr>
        <p:grpSpPr>
          <a:xfrm>
            <a:off x="4322745" y="4467423"/>
            <a:ext cx="1627353" cy="555169"/>
            <a:chOff x="268922" y="4301913"/>
            <a:chExt cx="1070071" cy="395999"/>
          </a:xfrm>
          <a:solidFill>
            <a:srgbClr val="CFD5EA"/>
          </a:solidFill>
        </p:grpSpPr>
        <p:sp>
          <p:nvSpPr>
            <p:cNvPr id="136" name="圆角矩形 154">
              <a:extLst>
                <a:ext uri="{FF2B5EF4-FFF2-40B4-BE49-F238E27FC236}">
                  <a16:creationId xmlns:a16="http://schemas.microsoft.com/office/drawing/2014/main" id="{72B7EBE1-A83F-40DC-AB8A-C18D153DD5CB}"/>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7" name="圆角矩形 22">
              <a:extLst>
                <a:ext uri="{FF2B5EF4-FFF2-40B4-BE49-F238E27FC236}">
                  <a16:creationId xmlns:a16="http://schemas.microsoft.com/office/drawing/2014/main" id="{DBFA6F67-DBEE-4DAE-B971-DD9889DA9F4D}"/>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39" name="组合 138">
            <a:extLst>
              <a:ext uri="{FF2B5EF4-FFF2-40B4-BE49-F238E27FC236}">
                <a16:creationId xmlns:a16="http://schemas.microsoft.com/office/drawing/2014/main" id="{1F69D125-90B8-406A-8C97-427D4038B591}"/>
              </a:ext>
            </a:extLst>
          </p:cNvPr>
          <p:cNvGrpSpPr/>
          <p:nvPr/>
        </p:nvGrpSpPr>
        <p:grpSpPr>
          <a:xfrm>
            <a:off x="4322744" y="5067766"/>
            <a:ext cx="1634353" cy="549025"/>
            <a:chOff x="268922" y="4301913"/>
            <a:chExt cx="1070071" cy="395999"/>
          </a:xfrm>
          <a:solidFill>
            <a:srgbClr val="CFD5EA"/>
          </a:solidFill>
        </p:grpSpPr>
        <p:sp>
          <p:nvSpPr>
            <p:cNvPr id="140" name="圆角矩形 154">
              <a:extLst>
                <a:ext uri="{FF2B5EF4-FFF2-40B4-BE49-F238E27FC236}">
                  <a16:creationId xmlns:a16="http://schemas.microsoft.com/office/drawing/2014/main" id="{11EDB9A8-9712-4010-9FEE-56F4242E443D}"/>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1" name="圆角矩形 22">
              <a:extLst>
                <a:ext uri="{FF2B5EF4-FFF2-40B4-BE49-F238E27FC236}">
                  <a16:creationId xmlns:a16="http://schemas.microsoft.com/office/drawing/2014/main" id="{E0B603C0-3397-47E7-9C7D-09283B556B52}"/>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42" name="组合 141">
            <a:extLst>
              <a:ext uri="{FF2B5EF4-FFF2-40B4-BE49-F238E27FC236}">
                <a16:creationId xmlns:a16="http://schemas.microsoft.com/office/drawing/2014/main" id="{D90D06B4-106A-431E-AB4C-FDA338CA7FC9}"/>
              </a:ext>
            </a:extLst>
          </p:cNvPr>
          <p:cNvGrpSpPr/>
          <p:nvPr/>
        </p:nvGrpSpPr>
        <p:grpSpPr>
          <a:xfrm>
            <a:off x="9388257" y="2004502"/>
            <a:ext cx="1619635" cy="554548"/>
            <a:chOff x="268922" y="4301913"/>
            <a:chExt cx="1070071" cy="395999"/>
          </a:xfrm>
          <a:solidFill>
            <a:srgbClr val="CFD5EA"/>
          </a:solidFill>
        </p:grpSpPr>
        <p:sp>
          <p:nvSpPr>
            <p:cNvPr id="143" name="圆角矩形 154">
              <a:extLst>
                <a:ext uri="{FF2B5EF4-FFF2-40B4-BE49-F238E27FC236}">
                  <a16:creationId xmlns:a16="http://schemas.microsoft.com/office/drawing/2014/main" id="{9A5381F0-1EB5-4DC0-A503-C1BB8A274607}"/>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22">
              <a:extLst>
                <a:ext uri="{FF2B5EF4-FFF2-40B4-BE49-F238E27FC236}">
                  <a16:creationId xmlns:a16="http://schemas.microsoft.com/office/drawing/2014/main" id="{80B54DF9-034D-491B-973F-2A69AF2949CD}"/>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45" name="组合 144">
            <a:extLst>
              <a:ext uri="{FF2B5EF4-FFF2-40B4-BE49-F238E27FC236}">
                <a16:creationId xmlns:a16="http://schemas.microsoft.com/office/drawing/2014/main" id="{B4424C1C-2619-4A7D-8E4E-C53FB670B422}"/>
              </a:ext>
            </a:extLst>
          </p:cNvPr>
          <p:cNvGrpSpPr/>
          <p:nvPr/>
        </p:nvGrpSpPr>
        <p:grpSpPr>
          <a:xfrm>
            <a:off x="9388257" y="2599238"/>
            <a:ext cx="1619635" cy="574726"/>
            <a:chOff x="268922" y="4301913"/>
            <a:chExt cx="1070071" cy="395999"/>
          </a:xfrm>
          <a:solidFill>
            <a:srgbClr val="CFD5EA"/>
          </a:solidFill>
        </p:grpSpPr>
        <p:sp>
          <p:nvSpPr>
            <p:cNvPr id="146" name="圆角矩形 154">
              <a:extLst>
                <a:ext uri="{FF2B5EF4-FFF2-40B4-BE49-F238E27FC236}">
                  <a16:creationId xmlns:a16="http://schemas.microsoft.com/office/drawing/2014/main" id="{73405AB3-9C45-43BE-B704-9AF9CFC60E83}"/>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7" name="圆角矩形 22">
              <a:extLst>
                <a:ext uri="{FF2B5EF4-FFF2-40B4-BE49-F238E27FC236}">
                  <a16:creationId xmlns:a16="http://schemas.microsoft.com/office/drawing/2014/main" id="{2AB7497B-CACB-45FB-A718-444BD81E0A90}"/>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48" name="组合 147">
            <a:extLst>
              <a:ext uri="{FF2B5EF4-FFF2-40B4-BE49-F238E27FC236}">
                <a16:creationId xmlns:a16="http://schemas.microsoft.com/office/drawing/2014/main" id="{ABF22287-F4C5-4447-B57D-54D548500651}"/>
              </a:ext>
            </a:extLst>
          </p:cNvPr>
          <p:cNvGrpSpPr/>
          <p:nvPr/>
        </p:nvGrpSpPr>
        <p:grpSpPr>
          <a:xfrm>
            <a:off x="9405811" y="3220307"/>
            <a:ext cx="1608039" cy="562799"/>
            <a:chOff x="268922" y="4301913"/>
            <a:chExt cx="1070071" cy="395999"/>
          </a:xfrm>
          <a:solidFill>
            <a:srgbClr val="CFD5EA"/>
          </a:solidFill>
        </p:grpSpPr>
        <p:sp>
          <p:nvSpPr>
            <p:cNvPr id="149" name="圆角矩形 154">
              <a:extLst>
                <a:ext uri="{FF2B5EF4-FFF2-40B4-BE49-F238E27FC236}">
                  <a16:creationId xmlns:a16="http://schemas.microsoft.com/office/drawing/2014/main" id="{369FBD55-AAB6-45EE-9BDB-176D6321BDE0}"/>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0" name="圆角矩形 22">
              <a:extLst>
                <a:ext uri="{FF2B5EF4-FFF2-40B4-BE49-F238E27FC236}">
                  <a16:creationId xmlns:a16="http://schemas.microsoft.com/office/drawing/2014/main" id="{84FF4EF0-5ACC-43FC-A869-58F3CB4270E7}"/>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51" name="组合 150">
            <a:extLst>
              <a:ext uri="{FF2B5EF4-FFF2-40B4-BE49-F238E27FC236}">
                <a16:creationId xmlns:a16="http://schemas.microsoft.com/office/drawing/2014/main" id="{67466693-FA63-4B0D-9535-853E3D8A94BC}"/>
              </a:ext>
            </a:extLst>
          </p:cNvPr>
          <p:cNvGrpSpPr/>
          <p:nvPr/>
        </p:nvGrpSpPr>
        <p:grpSpPr>
          <a:xfrm>
            <a:off x="9402101" y="3842771"/>
            <a:ext cx="1611749" cy="554548"/>
            <a:chOff x="268922" y="4301913"/>
            <a:chExt cx="1070071" cy="395999"/>
          </a:xfrm>
          <a:solidFill>
            <a:srgbClr val="CFD5EA"/>
          </a:solidFill>
        </p:grpSpPr>
        <p:sp>
          <p:nvSpPr>
            <p:cNvPr id="152" name="圆角矩形 154">
              <a:extLst>
                <a:ext uri="{FF2B5EF4-FFF2-40B4-BE49-F238E27FC236}">
                  <a16:creationId xmlns:a16="http://schemas.microsoft.com/office/drawing/2014/main" id="{B3B9C1C8-ED3C-468F-8E43-1C6EC3EAB2C4}"/>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3" name="圆角矩形 22">
              <a:extLst>
                <a:ext uri="{FF2B5EF4-FFF2-40B4-BE49-F238E27FC236}">
                  <a16:creationId xmlns:a16="http://schemas.microsoft.com/office/drawing/2014/main" id="{B7307835-E878-464C-A05F-98C66DBE8CBA}"/>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54" name="组合 153">
            <a:extLst>
              <a:ext uri="{FF2B5EF4-FFF2-40B4-BE49-F238E27FC236}">
                <a16:creationId xmlns:a16="http://schemas.microsoft.com/office/drawing/2014/main" id="{C019E2F0-371C-46A5-8F4B-4F9AEBFB2CF7}"/>
              </a:ext>
            </a:extLst>
          </p:cNvPr>
          <p:cNvGrpSpPr/>
          <p:nvPr/>
        </p:nvGrpSpPr>
        <p:grpSpPr>
          <a:xfrm>
            <a:off x="9420645" y="4460676"/>
            <a:ext cx="1583886" cy="554548"/>
            <a:chOff x="268922" y="4301913"/>
            <a:chExt cx="1070071" cy="395999"/>
          </a:xfrm>
          <a:solidFill>
            <a:srgbClr val="CFD5EA"/>
          </a:solidFill>
        </p:grpSpPr>
        <p:sp>
          <p:nvSpPr>
            <p:cNvPr id="155" name="圆角矩形 154">
              <a:extLst>
                <a:ext uri="{FF2B5EF4-FFF2-40B4-BE49-F238E27FC236}">
                  <a16:creationId xmlns:a16="http://schemas.microsoft.com/office/drawing/2014/main" id="{C856D16D-EFB5-4D8D-BBC2-73839D70CC12}"/>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6" name="圆角矩形 22">
              <a:extLst>
                <a:ext uri="{FF2B5EF4-FFF2-40B4-BE49-F238E27FC236}">
                  <a16:creationId xmlns:a16="http://schemas.microsoft.com/office/drawing/2014/main" id="{83C9D8E3-1370-4E69-8403-9839A7587BB3}"/>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63" name="组合 162">
            <a:extLst>
              <a:ext uri="{FF2B5EF4-FFF2-40B4-BE49-F238E27FC236}">
                <a16:creationId xmlns:a16="http://schemas.microsoft.com/office/drawing/2014/main" id="{7DE8E877-7150-4072-BE66-0368B9D0FF1A}"/>
              </a:ext>
            </a:extLst>
          </p:cNvPr>
          <p:cNvGrpSpPr/>
          <p:nvPr/>
        </p:nvGrpSpPr>
        <p:grpSpPr>
          <a:xfrm>
            <a:off x="5996168" y="5053997"/>
            <a:ext cx="1653989" cy="562795"/>
            <a:chOff x="268922" y="4301913"/>
            <a:chExt cx="1070071" cy="395999"/>
          </a:xfrm>
          <a:solidFill>
            <a:srgbClr val="CFD5EA"/>
          </a:solidFill>
        </p:grpSpPr>
        <p:sp>
          <p:nvSpPr>
            <p:cNvPr id="164" name="圆角矩形 154">
              <a:extLst>
                <a:ext uri="{FF2B5EF4-FFF2-40B4-BE49-F238E27FC236}">
                  <a16:creationId xmlns:a16="http://schemas.microsoft.com/office/drawing/2014/main" id="{0FBC83DD-E31C-4A3A-8F25-CA10622FA698}"/>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5" name="圆角矩形 22">
              <a:extLst>
                <a:ext uri="{FF2B5EF4-FFF2-40B4-BE49-F238E27FC236}">
                  <a16:creationId xmlns:a16="http://schemas.microsoft.com/office/drawing/2014/main" id="{90960419-F5EC-47AB-AD50-DB5E067B7E2D}"/>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69" name="组合 168">
            <a:extLst>
              <a:ext uri="{FF2B5EF4-FFF2-40B4-BE49-F238E27FC236}">
                <a16:creationId xmlns:a16="http://schemas.microsoft.com/office/drawing/2014/main" id="{4C0159B6-F2BE-4EF4-98AA-D9B4D7877109}"/>
              </a:ext>
            </a:extLst>
          </p:cNvPr>
          <p:cNvGrpSpPr/>
          <p:nvPr/>
        </p:nvGrpSpPr>
        <p:grpSpPr>
          <a:xfrm>
            <a:off x="9419570" y="5062244"/>
            <a:ext cx="1592409" cy="554548"/>
            <a:chOff x="268922" y="4301913"/>
            <a:chExt cx="1070071" cy="395999"/>
          </a:xfrm>
          <a:solidFill>
            <a:srgbClr val="CFD5EA"/>
          </a:solidFill>
        </p:grpSpPr>
        <p:sp>
          <p:nvSpPr>
            <p:cNvPr id="170" name="圆角矩形 154">
              <a:extLst>
                <a:ext uri="{FF2B5EF4-FFF2-40B4-BE49-F238E27FC236}">
                  <a16:creationId xmlns:a16="http://schemas.microsoft.com/office/drawing/2014/main" id="{875EE3C1-BAD3-48CB-A903-13512E90E828}"/>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1" name="圆角矩形 22">
              <a:extLst>
                <a:ext uri="{FF2B5EF4-FFF2-40B4-BE49-F238E27FC236}">
                  <a16:creationId xmlns:a16="http://schemas.microsoft.com/office/drawing/2014/main" id="{B9ABBE84-01F4-4293-965E-B9D1B77ABAA6}"/>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72" name="组合 171">
            <a:extLst>
              <a:ext uri="{FF2B5EF4-FFF2-40B4-BE49-F238E27FC236}">
                <a16:creationId xmlns:a16="http://schemas.microsoft.com/office/drawing/2014/main" id="{DB938720-AD0D-454F-BB28-6E33E2D7C7B3}"/>
              </a:ext>
            </a:extLst>
          </p:cNvPr>
          <p:cNvGrpSpPr/>
          <p:nvPr/>
        </p:nvGrpSpPr>
        <p:grpSpPr>
          <a:xfrm>
            <a:off x="2657174" y="5058799"/>
            <a:ext cx="1626499" cy="554548"/>
            <a:chOff x="268922" y="4301913"/>
            <a:chExt cx="1070071" cy="395999"/>
          </a:xfrm>
          <a:solidFill>
            <a:srgbClr val="CFD5EA"/>
          </a:solidFill>
        </p:grpSpPr>
        <p:sp>
          <p:nvSpPr>
            <p:cNvPr id="173" name="圆角矩形 154">
              <a:extLst>
                <a:ext uri="{FF2B5EF4-FFF2-40B4-BE49-F238E27FC236}">
                  <a16:creationId xmlns:a16="http://schemas.microsoft.com/office/drawing/2014/main" id="{182488A6-7E54-47D5-812F-A177EBA72EE2}"/>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4" name="圆角矩形 22">
              <a:extLst>
                <a:ext uri="{FF2B5EF4-FFF2-40B4-BE49-F238E27FC236}">
                  <a16:creationId xmlns:a16="http://schemas.microsoft.com/office/drawing/2014/main" id="{42FA0D9D-3C61-490D-9BB6-832DF7F54828}"/>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75" name="组合 174">
            <a:extLst>
              <a:ext uri="{FF2B5EF4-FFF2-40B4-BE49-F238E27FC236}">
                <a16:creationId xmlns:a16="http://schemas.microsoft.com/office/drawing/2014/main" id="{166DD249-F7BC-4DBC-B4A4-8426F5F0FE7B}"/>
              </a:ext>
            </a:extLst>
          </p:cNvPr>
          <p:cNvGrpSpPr/>
          <p:nvPr/>
        </p:nvGrpSpPr>
        <p:grpSpPr>
          <a:xfrm>
            <a:off x="6014095" y="2604307"/>
            <a:ext cx="1640685" cy="569657"/>
            <a:chOff x="268922" y="4301913"/>
            <a:chExt cx="1070071" cy="395999"/>
          </a:xfrm>
          <a:solidFill>
            <a:srgbClr val="CFD5EA"/>
          </a:solidFill>
        </p:grpSpPr>
        <p:sp>
          <p:nvSpPr>
            <p:cNvPr id="176" name="圆角矩形 154">
              <a:extLst>
                <a:ext uri="{FF2B5EF4-FFF2-40B4-BE49-F238E27FC236}">
                  <a16:creationId xmlns:a16="http://schemas.microsoft.com/office/drawing/2014/main" id="{8ABB9443-D403-4807-AB97-AC6ADB63E6E6}"/>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7" name="圆角矩形 22">
              <a:extLst>
                <a:ext uri="{FF2B5EF4-FFF2-40B4-BE49-F238E27FC236}">
                  <a16:creationId xmlns:a16="http://schemas.microsoft.com/office/drawing/2014/main" id="{15736F7E-3295-457F-B2E2-9E2A298779A7}"/>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178" name="组合 177">
            <a:extLst>
              <a:ext uri="{FF2B5EF4-FFF2-40B4-BE49-F238E27FC236}">
                <a16:creationId xmlns:a16="http://schemas.microsoft.com/office/drawing/2014/main" id="{E01F2B62-A02F-43FF-A3C5-B578391D57A3}"/>
              </a:ext>
            </a:extLst>
          </p:cNvPr>
          <p:cNvGrpSpPr/>
          <p:nvPr/>
        </p:nvGrpSpPr>
        <p:grpSpPr>
          <a:xfrm>
            <a:off x="7698931" y="2602276"/>
            <a:ext cx="1649581" cy="562522"/>
            <a:chOff x="268922" y="4301913"/>
            <a:chExt cx="1070071" cy="395999"/>
          </a:xfrm>
          <a:solidFill>
            <a:srgbClr val="CFD5EA"/>
          </a:solidFill>
        </p:grpSpPr>
        <p:sp>
          <p:nvSpPr>
            <p:cNvPr id="179" name="圆角矩形 154">
              <a:extLst>
                <a:ext uri="{FF2B5EF4-FFF2-40B4-BE49-F238E27FC236}">
                  <a16:creationId xmlns:a16="http://schemas.microsoft.com/office/drawing/2014/main" id="{3781ABEE-FB04-4E12-8471-6ACA040FC4F8}"/>
                </a:ext>
              </a:extLst>
            </p:cNvPr>
            <p:cNvSpPr/>
            <p:nvPr/>
          </p:nvSpPr>
          <p:spPr>
            <a:xfrm>
              <a:off x="268922" y="4301913"/>
              <a:ext cx="1070071" cy="395999"/>
            </a:xfrm>
            <a:prstGeom prst="roundRect">
              <a:avLst>
                <a:gd name="adj" fmla="val 1000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0" name="圆角矩形 22">
              <a:extLst>
                <a:ext uri="{FF2B5EF4-FFF2-40B4-BE49-F238E27FC236}">
                  <a16:creationId xmlns:a16="http://schemas.microsoft.com/office/drawing/2014/main" id="{C9273E14-1D20-4042-B2F5-434087E0FFB9}"/>
                </a:ext>
              </a:extLst>
            </p:cNvPr>
            <p:cNvSpPr/>
            <p:nvPr/>
          </p:nvSpPr>
          <p:spPr>
            <a:xfrm>
              <a:off x="280520" y="4313511"/>
              <a:ext cx="1046875" cy="37280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81" name="TextBox 7">
            <a:extLst>
              <a:ext uri="{FF2B5EF4-FFF2-40B4-BE49-F238E27FC236}">
                <a16:creationId xmlns:a16="http://schemas.microsoft.com/office/drawing/2014/main" id="{80ECFDD3-45F3-4E5D-8170-18DF69C24B7A}"/>
              </a:ext>
            </a:extLst>
          </p:cNvPr>
          <p:cNvSpPr txBox="1"/>
          <p:nvPr/>
        </p:nvSpPr>
        <p:spPr>
          <a:xfrm>
            <a:off x="9604809" y="2094834"/>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公开保障</a:t>
            </a:r>
          </a:p>
        </p:txBody>
      </p:sp>
      <p:sp>
        <p:nvSpPr>
          <p:cNvPr id="182" name="TextBox 7">
            <a:extLst>
              <a:ext uri="{FF2B5EF4-FFF2-40B4-BE49-F238E27FC236}">
                <a16:creationId xmlns:a16="http://schemas.microsoft.com/office/drawing/2014/main" id="{6A1D688E-DC89-4879-B972-629E4E6D33F4}"/>
              </a:ext>
            </a:extLst>
          </p:cNvPr>
          <p:cNvSpPr txBox="1"/>
          <p:nvPr/>
        </p:nvSpPr>
        <p:spPr>
          <a:xfrm>
            <a:off x="2840690" y="5133500"/>
            <a:ext cx="1209040" cy="336695"/>
          </a:xfrm>
          <a:prstGeom prst="rect">
            <a:avLst/>
          </a:prstGeom>
          <a:noFill/>
        </p:spPr>
        <p:txBody>
          <a:bodyPr wrap="square" rtlCol="0">
            <a:spAutoFit/>
          </a:bodyPr>
          <a:lstStyle/>
          <a:p>
            <a:pPr algn="ctr">
              <a:lnSpc>
                <a:spcPct val="150000"/>
              </a:lnSpc>
            </a:pPr>
            <a:r>
              <a:rPr lang="en-US" altLang="zh-CN" sz="1200" dirty="0">
                <a:latin typeface="微软雅黑" panose="020B0503020204020204" charset="-122"/>
                <a:ea typeface="微软雅黑" panose="020B0503020204020204" charset="-122"/>
              </a:rPr>
              <a:t>--</a:t>
            </a:r>
            <a:endParaRPr lang="zh-CN" altLang="en-US" sz="1200" dirty="0">
              <a:latin typeface="微软雅黑" panose="020B0503020204020204" charset="-122"/>
              <a:ea typeface="微软雅黑" panose="020B0503020204020204" charset="-122"/>
            </a:endParaRPr>
          </a:p>
        </p:txBody>
      </p:sp>
      <p:sp>
        <p:nvSpPr>
          <p:cNvPr id="183" name="TextBox 7">
            <a:extLst>
              <a:ext uri="{FF2B5EF4-FFF2-40B4-BE49-F238E27FC236}">
                <a16:creationId xmlns:a16="http://schemas.microsoft.com/office/drawing/2014/main" id="{AC5377A9-2C7B-43E6-9640-A837D7817473}"/>
              </a:ext>
            </a:extLst>
          </p:cNvPr>
          <p:cNvSpPr txBox="1"/>
          <p:nvPr/>
        </p:nvSpPr>
        <p:spPr>
          <a:xfrm>
            <a:off x="4526774" y="2106651"/>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信息数据</a:t>
            </a:r>
          </a:p>
        </p:txBody>
      </p:sp>
      <p:sp>
        <p:nvSpPr>
          <p:cNvPr id="184" name="TextBox 7">
            <a:extLst>
              <a:ext uri="{FF2B5EF4-FFF2-40B4-BE49-F238E27FC236}">
                <a16:creationId xmlns:a16="http://schemas.microsoft.com/office/drawing/2014/main" id="{B92A7532-90B9-462F-B525-17606DC96BEE}"/>
              </a:ext>
            </a:extLst>
          </p:cNvPr>
          <p:cNvSpPr txBox="1"/>
          <p:nvPr/>
        </p:nvSpPr>
        <p:spPr>
          <a:xfrm>
            <a:off x="4531477" y="2719003"/>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主题服务</a:t>
            </a:r>
          </a:p>
        </p:txBody>
      </p:sp>
      <p:sp>
        <p:nvSpPr>
          <p:cNvPr id="185" name="TextBox 7">
            <a:extLst>
              <a:ext uri="{FF2B5EF4-FFF2-40B4-BE49-F238E27FC236}">
                <a16:creationId xmlns:a16="http://schemas.microsoft.com/office/drawing/2014/main" id="{5BA97B2E-94D9-44F1-8C61-AA50559EFBAD}"/>
              </a:ext>
            </a:extLst>
          </p:cNvPr>
          <p:cNvSpPr txBox="1"/>
          <p:nvPr/>
        </p:nvSpPr>
        <p:spPr>
          <a:xfrm>
            <a:off x="4531477" y="3275814"/>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交流互动</a:t>
            </a:r>
          </a:p>
        </p:txBody>
      </p:sp>
      <p:sp>
        <p:nvSpPr>
          <p:cNvPr id="186" name="TextBox 7">
            <a:extLst>
              <a:ext uri="{FF2B5EF4-FFF2-40B4-BE49-F238E27FC236}">
                <a16:creationId xmlns:a16="http://schemas.microsoft.com/office/drawing/2014/main" id="{55183F94-0686-456B-B167-6A937A9C982D}"/>
              </a:ext>
            </a:extLst>
          </p:cNvPr>
          <p:cNvSpPr txBox="1"/>
          <p:nvPr/>
        </p:nvSpPr>
        <p:spPr>
          <a:xfrm>
            <a:off x="4533603" y="3941633"/>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专题专栏</a:t>
            </a:r>
          </a:p>
        </p:txBody>
      </p:sp>
      <p:sp>
        <p:nvSpPr>
          <p:cNvPr id="187" name="TextBox 7">
            <a:extLst>
              <a:ext uri="{FF2B5EF4-FFF2-40B4-BE49-F238E27FC236}">
                <a16:creationId xmlns:a16="http://schemas.microsoft.com/office/drawing/2014/main" id="{8429F537-90BD-48A3-87FF-279C5657B043}"/>
              </a:ext>
            </a:extLst>
          </p:cNvPr>
          <p:cNvSpPr txBox="1"/>
          <p:nvPr/>
        </p:nvSpPr>
        <p:spPr>
          <a:xfrm>
            <a:off x="4542281" y="4560348"/>
            <a:ext cx="1276861"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重点事项服务</a:t>
            </a:r>
          </a:p>
        </p:txBody>
      </p:sp>
      <p:sp>
        <p:nvSpPr>
          <p:cNvPr id="188" name="TextBox 7">
            <a:extLst>
              <a:ext uri="{FF2B5EF4-FFF2-40B4-BE49-F238E27FC236}">
                <a16:creationId xmlns:a16="http://schemas.microsoft.com/office/drawing/2014/main" id="{E7D42C24-924D-42D4-98E5-2CF9D21526F0}"/>
              </a:ext>
            </a:extLst>
          </p:cNvPr>
          <p:cNvSpPr txBox="1"/>
          <p:nvPr/>
        </p:nvSpPr>
        <p:spPr>
          <a:xfrm>
            <a:off x="4542282" y="5153489"/>
            <a:ext cx="1209040" cy="336695"/>
          </a:xfrm>
          <a:prstGeom prst="rect">
            <a:avLst/>
          </a:prstGeom>
          <a:noFill/>
        </p:spPr>
        <p:txBody>
          <a:bodyPr wrap="square" rtlCol="0">
            <a:spAutoFit/>
          </a:bodyPr>
          <a:lstStyle/>
          <a:p>
            <a:pPr algn="ctr">
              <a:lnSpc>
                <a:spcPct val="150000"/>
              </a:lnSpc>
            </a:pPr>
            <a:r>
              <a:rPr lang="en-US" altLang="zh-CN" sz="1200" dirty="0">
                <a:latin typeface="微软雅黑" panose="020B0503020204020204" charset="-122"/>
                <a:ea typeface="微软雅黑" panose="020B0503020204020204" charset="-122"/>
              </a:rPr>
              <a:t>--</a:t>
            </a:r>
            <a:endParaRPr lang="zh-CN" altLang="en-US" sz="1200" dirty="0">
              <a:latin typeface="微软雅黑" panose="020B0503020204020204" charset="-122"/>
              <a:ea typeface="微软雅黑" panose="020B0503020204020204" charset="-122"/>
            </a:endParaRPr>
          </a:p>
        </p:txBody>
      </p:sp>
      <p:sp>
        <p:nvSpPr>
          <p:cNvPr id="189" name="TextBox 7">
            <a:extLst>
              <a:ext uri="{FF2B5EF4-FFF2-40B4-BE49-F238E27FC236}">
                <a16:creationId xmlns:a16="http://schemas.microsoft.com/office/drawing/2014/main" id="{A247DDBF-500F-4000-98F6-6850F10FC46F}"/>
              </a:ext>
            </a:extLst>
          </p:cNvPr>
          <p:cNvSpPr txBox="1"/>
          <p:nvPr/>
        </p:nvSpPr>
        <p:spPr>
          <a:xfrm>
            <a:off x="6263010" y="2707471"/>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绩效考核</a:t>
            </a:r>
          </a:p>
        </p:txBody>
      </p:sp>
      <p:sp>
        <p:nvSpPr>
          <p:cNvPr id="190" name="TextBox 7">
            <a:extLst>
              <a:ext uri="{FF2B5EF4-FFF2-40B4-BE49-F238E27FC236}">
                <a16:creationId xmlns:a16="http://schemas.microsoft.com/office/drawing/2014/main" id="{B5F6B856-7804-458B-8FFC-ED638C611167}"/>
              </a:ext>
            </a:extLst>
          </p:cNvPr>
          <p:cNvSpPr txBox="1"/>
          <p:nvPr/>
        </p:nvSpPr>
        <p:spPr>
          <a:xfrm>
            <a:off x="7950841" y="2687879"/>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政务微信</a:t>
            </a:r>
          </a:p>
        </p:txBody>
      </p:sp>
      <p:sp>
        <p:nvSpPr>
          <p:cNvPr id="192" name="TextBox 7">
            <a:extLst>
              <a:ext uri="{FF2B5EF4-FFF2-40B4-BE49-F238E27FC236}">
                <a16:creationId xmlns:a16="http://schemas.microsoft.com/office/drawing/2014/main" id="{B8FB4A5F-883D-4C23-ABB5-00D19F18C01F}"/>
              </a:ext>
            </a:extLst>
          </p:cNvPr>
          <p:cNvSpPr txBox="1"/>
          <p:nvPr/>
        </p:nvSpPr>
        <p:spPr>
          <a:xfrm>
            <a:off x="9637172" y="2679246"/>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服务保障</a:t>
            </a:r>
          </a:p>
        </p:txBody>
      </p:sp>
      <p:sp>
        <p:nvSpPr>
          <p:cNvPr id="193" name="TextBox 7">
            <a:extLst>
              <a:ext uri="{FF2B5EF4-FFF2-40B4-BE49-F238E27FC236}">
                <a16:creationId xmlns:a16="http://schemas.microsoft.com/office/drawing/2014/main" id="{613ECDEE-A785-456B-BE1C-9269330949E4}"/>
              </a:ext>
            </a:extLst>
          </p:cNvPr>
          <p:cNvSpPr txBox="1"/>
          <p:nvPr/>
        </p:nvSpPr>
        <p:spPr>
          <a:xfrm>
            <a:off x="9637172" y="3290957"/>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互动保障</a:t>
            </a:r>
          </a:p>
        </p:txBody>
      </p:sp>
      <p:sp>
        <p:nvSpPr>
          <p:cNvPr id="194" name="TextBox 7">
            <a:extLst>
              <a:ext uri="{FF2B5EF4-FFF2-40B4-BE49-F238E27FC236}">
                <a16:creationId xmlns:a16="http://schemas.microsoft.com/office/drawing/2014/main" id="{BC53925A-7E73-4E0E-BAA6-F09A92EBEF60}"/>
              </a:ext>
            </a:extLst>
          </p:cNvPr>
          <p:cNvSpPr txBox="1"/>
          <p:nvPr/>
        </p:nvSpPr>
        <p:spPr>
          <a:xfrm>
            <a:off x="9637172" y="3912448"/>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英文版</a:t>
            </a:r>
          </a:p>
        </p:txBody>
      </p:sp>
      <p:sp>
        <p:nvSpPr>
          <p:cNvPr id="195" name="TextBox 7">
            <a:extLst>
              <a:ext uri="{FF2B5EF4-FFF2-40B4-BE49-F238E27FC236}">
                <a16:creationId xmlns:a16="http://schemas.microsoft.com/office/drawing/2014/main" id="{296B9FC8-BE97-448D-9E45-B8177967E2BC}"/>
              </a:ext>
            </a:extLst>
          </p:cNvPr>
          <p:cNvSpPr txBox="1"/>
          <p:nvPr/>
        </p:nvSpPr>
        <p:spPr>
          <a:xfrm>
            <a:off x="9637172" y="4598051"/>
            <a:ext cx="1209040"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charset="-122"/>
                <a:ea typeface="微软雅黑" panose="020B0503020204020204" charset="-122"/>
              </a:rPr>
              <a:t>年度任务</a:t>
            </a:r>
          </a:p>
        </p:txBody>
      </p:sp>
      <p:sp>
        <p:nvSpPr>
          <p:cNvPr id="196" name="TextBox 7">
            <a:extLst>
              <a:ext uri="{FF2B5EF4-FFF2-40B4-BE49-F238E27FC236}">
                <a16:creationId xmlns:a16="http://schemas.microsoft.com/office/drawing/2014/main" id="{605DBA1D-34D4-4E86-85A6-37EA6492DE74}"/>
              </a:ext>
            </a:extLst>
          </p:cNvPr>
          <p:cNvSpPr txBox="1"/>
          <p:nvPr/>
        </p:nvSpPr>
        <p:spPr>
          <a:xfrm>
            <a:off x="9583711" y="5133500"/>
            <a:ext cx="1209040" cy="336695"/>
          </a:xfrm>
          <a:prstGeom prst="rect">
            <a:avLst/>
          </a:prstGeom>
          <a:noFill/>
        </p:spPr>
        <p:txBody>
          <a:bodyPr wrap="square" rtlCol="0">
            <a:spAutoFit/>
          </a:bodyPr>
          <a:lstStyle/>
          <a:p>
            <a:pPr algn="ctr">
              <a:lnSpc>
                <a:spcPct val="150000"/>
              </a:lnSpc>
            </a:pPr>
            <a:r>
              <a:rPr lang="en-US" altLang="zh-CN" sz="1200" dirty="0">
                <a:latin typeface="微软雅黑" panose="020B0503020204020204" charset="-122"/>
                <a:ea typeface="微软雅黑" panose="020B0503020204020204" charset="-122"/>
              </a:rPr>
              <a:t>--</a:t>
            </a:r>
            <a:endParaRPr lang="zh-CN" altLang="en-US" sz="12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95772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A2D08-430D-4BBA-BEDD-9428DEF4D3C4}"/>
              </a:ext>
            </a:extLst>
          </p:cNvPr>
          <p:cNvSpPr>
            <a:spLocks noGrp="1"/>
          </p:cNvSpPr>
          <p:nvPr>
            <p:ph type="title"/>
          </p:nvPr>
        </p:nvSpPr>
        <p:spPr/>
        <p:txBody>
          <a:bodyPr/>
          <a:lstStyle/>
          <a:p>
            <a:r>
              <a:rPr lang="en-US" altLang="zh-CN" sz="3600" dirty="0"/>
              <a:t>4  </a:t>
            </a:r>
            <a:r>
              <a:rPr lang="zh-CN" altLang="en-US" sz="3600" dirty="0"/>
              <a:t>一期重点</a:t>
            </a:r>
            <a:r>
              <a:rPr lang="en-US" altLang="zh-CN" sz="3600" dirty="0"/>
              <a:t>——</a:t>
            </a:r>
            <a:r>
              <a:rPr lang="zh-CN" altLang="en-US" sz="3600" dirty="0"/>
              <a:t>栏目架构</a:t>
            </a:r>
            <a:endParaRPr lang="zh-CN" altLang="en-US" dirty="0"/>
          </a:p>
        </p:txBody>
      </p:sp>
      <p:graphicFrame>
        <p:nvGraphicFramePr>
          <p:cNvPr id="4" name="表格 3">
            <a:extLst>
              <a:ext uri="{FF2B5EF4-FFF2-40B4-BE49-F238E27FC236}">
                <a16:creationId xmlns:a16="http://schemas.microsoft.com/office/drawing/2014/main" id="{42610571-D7FC-4975-B716-7A0184F03E41}"/>
              </a:ext>
            </a:extLst>
          </p:cNvPr>
          <p:cNvGraphicFramePr>
            <a:graphicFrameLocks noGrp="1"/>
          </p:cNvGraphicFramePr>
          <p:nvPr>
            <p:extLst>
              <p:ext uri="{D42A27DB-BD31-4B8C-83A1-F6EECF244321}">
                <p14:modId xmlns:p14="http://schemas.microsoft.com/office/powerpoint/2010/main" val="2245698660"/>
              </p:ext>
            </p:extLst>
          </p:nvPr>
        </p:nvGraphicFramePr>
        <p:xfrm>
          <a:off x="262923" y="1003977"/>
          <a:ext cx="11368799" cy="5318606"/>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3614173">
                  <a:extLst>
                    <a:ext uri="{9D8B030D-6E8A-4147-A177-3AD203B41FA5}">
                      <a16:colId xmlns:a16="http://schemas.microsoft.com/office/drawing/2014/main" val="2455183057"/>
                    </a:ext>
                  </a:extLst>
                </a:gridCol>
                <a:gridCol w="1918586">
                  <a:extLst>
                    <a:ext uri="{9D8B030D-6E8A-4147-A177-3AD203B41FA5}">
                      <a16:colId xmlns:a16="http://schemas.microsoft.com/office/drawing/2014/main" val="3340318834"/>
                    </a:ext>
                  </a:extLst>
                </a:gridCol>
                <a:gridCol w="2501153">
                  <a:extLst>
                    <a:ext uri="{9D8B030D-6E8A-4147-A177-3AD203B41FA5}">
                      <a16:colId xmlns:a16="http://schemas.microsoft.com/office/drawing/2014/main" val="2634770568"/>
                    </a:ext>
                  </a:extLst>
                </a:gridCol>
                <a:gridCol w="1664261">
                  <a:extLst>
                    <a:ext uri="{9D8B030D-6E8A-4147-A177-3AD203B41FA5}">
                      <a16:colId xmlns:a16="http://schemas.microsoft.com/office/drawing/2014/main" val="2025626951"/>
                    </a:ext>
                  </a:extLst>
                </a:gridCol>
                <a:gridCol w="1670626">
                  <a:extLst>
                    <a:ext uri="{9D8B030D-6E8A-4147-A177-3AD203B41FA5}">
                      <a16:colId xmlns:a16="http://schemas.microsoft.com/office/drawing/2014/main" val="2920303765"/>
                    </a:ext>
                  </a:extLst>
                </a:gridCol>
              </a:tblGrid>
              <a:tr h="525600">
                <a:tc>
                  <a:txBody>
                    <a:bodyPr/>
                    <a:lstStyle/>
                    <a:p>
                      <a:pPr algn="ctr"/>
                      <a:r>
                        <a:rPr lang="zh-CN" altLang="en-US" sz="1600" dirty="0">
                          <a:solidFill>
                            <a:schemeClr val="tx1"/>
                          </a:solidFill>
                        </a:rPr>
                        <a:t> 政府信息公开</a:t>
                      </a:r>
                      <a:endParaRPr lang="zh-CN" altLang="en-US" sz="1600" dirty="0">
                        <a:solidFill>
                          <a:schemeClr val="bg1"/>
                        </a:solidFill>
                        <a:latin typeface="+mj-lt"/>
                        <a:ea typeface="Arial Unicode MS" pitchFamily="34" charset="-122"/>
                        <a:cs typeface="Arial Unicode MS" pitchFamily="34" charset="-122"/>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1" dirty="0">
                          <a:solidFill>
                            <a:schemeClr val="tx1"/>
                          </a:solidFill>
                        </a:rPr>
                        <a:t> 五公开</a:t>
                      </a:r>
                      <a:endParaRPr lang="zh-CN" altLang="en-US" sz="1600" b="1"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重点领域公开</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交流互动</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专题专栏  </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23799953"/>
                  </a:ext>
                </a:extLst>
              </a:tr>
              <a:tr h="599182">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72788">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r h="599182">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450488689"/>
                  </a:ext>
                </a:extLst>
              </a:tr>
              <a:tr h="525126">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713636"/>
                  </a:ext>
                </a:extLst>
              </a:tr>
            </a:tbl>
          </a:graphicData>
        </a:graphic>
      </p:graphicFrame>
      <p:grpSp>
        <p:nvGrpSpPr>
          <p:cNvPr id="47" name="组合 46">
            <a:extLst>
              <a:ext uri="{FF2B5EF4-FFF2-40B4-BE49-F238E27FC236}">
                <a16:creationId xmlns:a16="http://schemas.microsoft.com/office/drawing/2014/main" id="{B98B33E0-DFC3-4AE3-8178-6CC123EE8282}"/>
              </a:ext>
            </a:extLst>
          </p:cNvPr>
          <p:cNvGrpSpPr/>
          <p:nvPr/>
        </p:nvGrpSpPr>
        <p:grpSpPr>
          <a:xfrm>
            <a:off x="337499" y="1709932"/>
            <a:ext cx="1058330" cy="291307"/>
            <a:chOff x="268922" y="1369771"/>
            <a:chExt cx="1070071" cy="395999"/>
          </a:xfrm>
        </p:grpSpPr>
        <p:sp>
          <p:nvSpPr>
            <p:cNvPr id="48" name="圆角矩形 45">
              <a:extLst>
                <a:ext uri="{FF2B5EF4-FFF2-40B4-BE49-F238E27FC236}">
                  <a16:creationId xmlns:a16="http://schemas.microsoft.com/office/drawing/2014/main" id="{92CE20E8-E9D3-4E00-A4AD-1CD6B63303C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圆角矩形 7">
              <a:extLst>
                <a:ext uri="{FF2B5EF4-FFF2-40B4-BE49-F238E27FC236}">
                  <a16:creationId xmlns:a16="http://schemas.microsoft.com/office/drawing/2014/main" id="{A18ADABF-5507-44A1-AC66-CFCF1E2D74EC}"/>
                </a:ext>
              </a:extLst>
            </p:cNvPr>
            <p:cNvSpPr/>
            <p:nvPr/>
          </p:nvSpPr>
          <p:spPr>
            <a:xfrm>
              <a:off x="280520" y="1381368"/>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领导之窗</a:t>
              </a:r>
            </a:p>
          </p:txBody>
        </p:sp>
      </p:grpSp>
      <p:grpSp>
        <p:nvGrpSpPr>
          <p:cNvPr id="50" name="组合 49">
            <a:extLst>
              <a:ext uri="{FF2B5EF4-FFF2-40B4-BE49-F238E27FC236}">
                <a16:creationId xmlns:a16="http://schemas.microsoft.com/office/drawing/2014/main" id="{C622568D-E8CA-4F48-86FD-0AAA1AB3D0A8}"/>
              </a:ext>
            </a:extLst>
          </p:cNvPr>
          <p:cNvGrpSpPr/>
          <p:nvPr/>
        </p:nvGrpSpPr>
        <p:grpSpPr>
          <a:xfrm>
            <a:off x="321773" y="2168030"/>
            <a:ext cx="1069941" cy="310344"/>
            <a:chOff x="253923" y="1932969"/>
            <a:chExt cx="1382164" cy="522970"/>
          </a:xfrm>
        </p:grpSpPr>
        <p:sp>
          <p:nvSpPr>
            <p:cNvPr id="51" name="圆角矩形 49">
              <a:extLst>
                <a:ext uri="{FF2B5EF4-FFF2-40B4-BE49-F238E27FC236}">
                  <a16:creationId xmlns:a16="http://schemas.microsoft.com/office/drawing/2014/main" id="{EBD6A272-20A9-4BF7-B229-9BC8B09C989F}"/>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圆角矩形 10">
              <a:extLst>
                <a:ext uri="{FF2B5EF4-FFF2-40B4-BE49-F238E27FC236}">
                  <a16:creationId xmlns:a16="http://schemas.microsoft.com/office/drawing/2014/main" id="{746FD49F-DDE5-4FE4-AF97-73601B8B559C}"/>
                </a:ext>
              </a:extLst>
            </p:cNvPr>
            <p:cNvSpPr/>
            <p:nvPr/>
          </p:nvSpPr>
          <p:spPr>
            <a:xfrm>
              <a:off x="253923" y="1973790"/>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机构设置</a:t>
              </a:r>
            </a:p>
          </p:txBody>
        </p:sp>
      </p:grpSp>
      <p:grpSp>
        <p:nvGrpSpPr>
          <p:cNvPr id="53" name="组合 52">
            <a:extLst>
              <a:ext uri="{FF2B5EF4-FFF2-40B4-BE49-F238E27FC236}">
                <a16:creationId xmlns:a16="http://schemas.microsoft.com/office/drawing/2014/main" id="{90C8FB6D-5FED-4CD6-871D-06B92494254F}"/>
              </a:ext>
            </a:extLst>
          </p:cNvPr>
          <p:cNvGrpSpPr/>
          <p:nvPr/>
        </p:nvGrpSpPr>
        <p:grpSpPr>
          <a:xfrm>
            <a:off x="344854" y="2617113"/>
            <a:ext cx="1058330" cy="291307"/>
            <a:chOff x="268922" y="2612318"/>
            <a:chExt cx="1070071" cy="395999"/>
          </a:xfrm>
          <a:solidFill>
            <a:srgbClr val="A9D18E"/>
          </a:solidFill>
        </p:grpSpPr>
        <p:sp>
          <p:nvSpPr>
            <p:cNvPr id="54" name="圆角矩形 53">
              <a:extLst>
                <a:ext uri="{FF2B5EF4-FFF2-40B4-BE49-F238E27FC236}">
                  <a16:creationId xmlns:a16="http://schemas.microsoft.com/office/drawing/2014/main" id="{6054B378-D5DF-418B-B536-C7C4D6EE5FD9}"/>
                </a:ext>
              </a:extLst>
            </p:cNvPr>
            <p:cNvSpPr/>
            <p:nvPr/>
          </p:nvSpPr>
          <p:spPr>
            <a:xfrm>
              <a:off x="268922" y="2612318"/>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a:extLst>
                <a:ext uri="{FF2B5EF4-FFF2-40B4-BE49-F238E27FC236}">
                  <a16:creationId xmlns:a16="http://schemas.microsoft.com/office/drawing/2014/main" id="{F59F37B7-7C8A-49F5-B9B6-9C0DA6BA146F}"/>
                </a:ext>
              </a:extLst>
            </p:cNvPr>
            <p:cNvSpPr/>
            <p:nvPr/>
          </p:nvSpPr>
          <p:spPr>
            <a:xfrm>
              <a:off x="280520" y="2623916"/>
              <a:ext cx="1046875" cy="372802"/>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新闻中心</a:t>
              </a:r>
            </a:p>
          </p:txBody>
        </p:sp>
      </p:grpSp>
      <p:grpSp>
        <p:nvGrpSpPr>
          <p:cNvPr id="56" name="组合 55">
            <a:extLst>
              <a:ext uri="{FF2B5EF4-FFF2-40B4-BE49-F238E27FC236}">
                <a16:creationId xmlns:a16="http://schemas.microsoft.com/office/drawing/2014/main" id="{D2C80DD0-DB50-49D4-B87D-2AAC6E3E4BB5}"/>
              </a:ext>
            </a:extLst>
          </p:cNvPr>
          <p:cNvGrpSpPr/>
          <p:nvPr/>
        </p:nvGrpSpPr>
        <p:grpSpPr>
          <a:xfrm>
            <a:off x="344854" y="3052443"/>
            <a:ext cx="1058330" cy="291307"/>
            <a:chOff x="268922" y="3175516"/>
            <a:chExt cx="1070071" cy="395999"/>
          </a:xfrm>
        </p:grpSpPr>
        <p:sp>
          <p:nvSpPr>
            <p:cNvPr id="57" name="圆角矩形 57">
              <a:extLst>
                <a:ext uri="{FF2B5EF4-FFF2-40B4-BE49-F238E27FC236}">
                  <a16:creationId xmlns:a16="http://schemas.microsoft.com/office/drawing/2014/main" id="{7F439D28-BBDB-4D5E-987A-709900455BC4}"/>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圆角矩形 16">
              <a:extLst>
                <a:ext uri="{FF2B5EF4-FFF2-40B4-BE49-F238E27FC236}">
                  <a16:creationId xmlns:a16="http://schemas.microsoft.com/office/drawing/2014/main" id="{97CCCC06-74A5-4A80-AFA0-6DCC247590D6}"/>
                </a:ext>
              </a:extLst>
            </p:cNvPr>
            <p:cNvSpPr/>
            <p:nvPr/>
          </p:nvSpPr>
          <p:spPr>
            <a:xfrm>
              <a:off x="280520" y="3187114"/>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政府公报</a:t>
              </a:r>
            </a:p>
          </p:txBody>
        </p:sp>
      </p:grpSp>
      <p:grpSp>
        <p:nvGrpSpPr>
          <p:cNvPr id="59" name="组合 58">
            <a:extLst>
              <a:ext uri="{FF2B5EF4-FFF2-40B4-BE49-F238E27FC236}">
                <a16:creationId xmlns:a16="http://schemas.microsoft.com/office/drawing/2014/main" id="{B84F7CCF-062B-4909-95E6-6A2FE13ECFE9}"/>
              </a:ext>
            </a:extLst>
          </p:cNvPr>
          <p:cNvGrpSpPr/>
          <p:nvPr/>
        </p:nvGrpSpPr>
        <p:grpSpPr>
          <a:xfrm>
            <a:off x="350617" y="3523135"/>
            <a:ext cx="1058330" cy="291307"/>
            <a:chOff x="268922" y="3738715"/>
            <a:chExt cx="1070071" cy="395999"/>
          </a:xfrm>
        </p:grpSpPr>
        <p:sp>
          <p:nvSpPr>
            <p:cNvPr id="60" name="圆角矩形 61">
              <a:extLst>
                <a:ext uri="{FF2B5EF4-FFF2-40B4-BE49-F238E27FC236}">
                  <a16:creationId xmlns:a16="http://schemas.microsoft.com/office/drawing/2014/main" id="{52709D3B-F5D8-4413-8707-7FF1999F87EB}"/>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圆角矩形 19">
              <a:extLst>
                <a:ext uri="{FF2B5EF4-FFF2-40B4-BE49-F238E27FC236}">
                  <a16:creationId xmlns:a16="http://schemas.microsoft.com/office/drawing/2014/main" id="{73BA2719-958A-42C7-B757-ACDA517CFFB6}"/>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政府文件</a:t>
              </a:r>
            </a:p>
          </p:txBody>
        </p:sp>
      </p:grpSp>
      <p:grpSp>
        <p:nvGrpSpPr>
          <p:cNvPr id="62" name="组合 61">
            <a:extLst>
              <a:ext uri="{FF2B5EF4-FFF2-40B4-BE49-F238E27FC236}">
                <a16:creationId xmlns:a16="http://schemas.microsoft.com/office/drawing/2014/main" id="{A7732550-E6C3-4C52-8A6B-2A98CBBCFA10}"/>
              </a:ext>
            </a:extLst>
          </p:cNvPr>
          <p:cNvGrpSpPr/>
          <p:nvPr/>
        </p:nvGrpSpPr>
        <p:grpSpPr>
          <a:xfrm>
            <a:off x="362088" y="3965629"/>
            <a:ext cx="1058330" cy="291307"/>
            <a:chOff x="268922" y="4301913"/>
            <a:chExt cx="1070071" cy="395999"/>
          </a:xfrm>
        </p:grpSpPr>
        <p:sp>
          <p:nvSpPr>
            <p:cNvPr id="63" name="圆角矩形 65">
              <a:extLst>
                <a:ext uri="{FF2B5EF4-FFF2-40B4-BE49-F238E27FC236}">
                  <a16:creationId xmlns:a16="http://schemas.microsoft.com/office/drawing/2014/main" id="{D6FFA834-B089-4CEA-82BE-A0811080DFDA}"/>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 name="圆角矩形 22">
              <a:extLst>
                <a:ext uri="{FF2B5EF4-FFF2-40B4-BE49-F238E27FC236}">
                  <a16:creationId xmlns:a16="http://schemas.microsoft.com/office/drawing/2014/main" id="{5A822574-5DA7-4A33-A05C-DA3403386148}"/>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政策法规</a:t>
              </a:r>
            </a:p>
          </p:txBody>
        </p:sp>
      </p:grpSp>
      <p:grpSp>
        <p:nvGrpSpPr>
          <p:cNvPr id="65" name="组合 64">
            <a:extLst>
              <a:ext uri="{FF2B5EF4-FFF2-40B4-BE49-F238E27FC236}">
                <a16:creationId xmlns:a16="http://schemas.microsoft.com/office/drawing/2014/main" id="{BC76FD42-23B7-4F1F-BBF8-4C7FC2252B16}"/>
              </a:ext>
            </a:extLst>
          </p:cNvPr>
          <p:cNvGrpSpPr/>
          <p:nvPr/>
        </p:nvGrpSpPr>
        <p:grpSpPr>
          <a:xfrm>
            <a:off x="356325" y="4426725"/>
            <a:ext cx="1058330" cy="291307"/>
            <a:chOff x="268922" y="4301913"/>
            <a:chExt cx="1070071" cy="395999"/>
          </a:xfrm>
        </p:grpSpPr>
        <p:sp>
          <p:nvSpPr>
            <p:cNvPr id="66" name="圆角矩形 222">
              <a:extLst>
                <a:ext uri="{FF2B5EF4-FFF2-40B4-BE49-F238E27FC236}">
                  <a16:creationId xmlns:a16="http://schemas.microsoft.com/office/drawing/2014/main" id="{EFBC6294-5EB9-42E6-9B10-7F34D3D6AF34}"/>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a:extLst>
                <a:ext uri="{FF2B5EF4-FFF2-40B4-BE49-F238E27FC236}">
                  <a16:creationId xmlns:a16="http://schemas.microsoft.com/office/drawing/2014/main" id="{EC98EC2A-BA8A-40AC-BFD5-9A85AFE36400}"/>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a:t>
              </a:r>
            </a:p>
          </p:txBody>
        </p:sp>
      </p:grpSp>
      <p:grpSp>
        <p:nvGrpSpPr>
          <p:cNvPr id="68" name="组合 67">
            <a:extLst>
              <a:ext uri="{FF2B5EF4-FFF2-40B4-BE49-F238E27FC236}">
                <a16:creationId xmlns:a16="http://schemas.microsoft.com/office/drawing/2014/main" id="{CF1F5CDA-F90E-447A-A147-690872FEBD7A}"/>
              </a:ext>
            </a:extLst>
          </p:cNvPr>
          <p:cNvGrpSpPr/>
          <p:nvPr/>
        </p:nvGrpSpPr>
        <p:grpSpPr>
          <a:xfrm>
            <a:off x="341776" y="4902283"/>
            <a:ext cx="1058330" cy="291307"/>
            <a:chOff x="268922" y="4301913"/>
            <a:chExt cx="1070071" cy="395999"/>
          </a:xfrm>
          <a:solidFill>
            <a:srgbClr val="A9D18E"/>
          </a:solidFill>
        </p:grpSpPr>
        <p:sp>
          <p:nvSpPr>
            <p:cNvPr id="69" name="圆角矩形 225">
              <a:extLst>
                <a:ext uri="{FF2B5EF4-FFF2-40B4-BE49-F238E27FC236}">
                  <a16:creationId xmlns:a16="http://schemas.microsoft.com/office/drawing/2014/main" id="{43C66442-90C6-4D53-B703-2ED178A62038}"/>
                </a:ext>
              </a:extLst>
            </p:cNvPr>
            <p:cNvSpPr/>
            <p:nvPr/>
          </p:nvSpPr>
          <p:spPr>
            <a:xfrm>
              <a:off x="268922" y="4301913"/>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 name="圆角矩形 22">
              <a:extLst>
                <a:ext uri="{FF2B5EF4-FFF2-40B4-BE49-F238E27FC236}">
                  <a16:creationId xmlns:a16="http://schemas.microsoft.com/office/drawing/2014/main" id="{F52FBE69-3985-472A-AE0E-791010CFD093}"/>
                </a:ext>
              </a:extLst>
            </p:cNvPr>
            <p:cNvSpPr/>
            <p:nvPr/>
          </p:nvSpPr>
          <p:spPr>
            <a:xfrm>
              <a:off x="280520" y="4313511"/>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人事信息</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71" name="组合 70">
            <a:extLst>
              <a:ext uri="{FF2B5EF4-FFF2-40B4-BE49-F238E27FC236}">
                <a16:creationId xmlns:a16="http://schemas.microsoft.com/office/drawing/2014/main" id="{8067B8C0-20A5-45FC-8A27-8C75F3965976}"/>
              </a:ext>
            </a:extLst>
          </p:cNvPr>
          <p:cNvGrpSpPr/>
          <p:nvPr/>
        </p:nvGrpSpPr>
        <p:grpSpPr>
          <a:xfrm>
            <a:off x="341776" y="5354967"/>
            <a:ext cx="1058471" cy="291307"/>
            <a:chOff x="280520" y="4301912"/>
            <a:chExt cx="1070214" cy="395999"/>
          </a:xfrm>
        </p:grpSpPr>
        <p:sp>
          <p:nvSpPr>
            <p:cNvPr id="72" name="圆角矩形 228">
              <a:extLst>
                <a:ext uri="{FF2B5EF4-FFF2-40B4-BE49-F238E27FC236}">
                  <a16:creationId xmlns:a16="http://schemas.microsoft.com/office/drawing/2014/main" id="{2B3B19EF-01C7-4688-AC96-DDFE6EA66DD1}"/>
                </a:ext>
              </a:extLst>
            </p:cNvPr>
            <p:cNvSpPr/>
            <p:nvPr/>
          </p:nvSpPr>
          <p:spPr>
            <a:xfrm>
              <a:off x="280663" y="4301912"/>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3" name="圆角矩形 22">
              <a:extLst>
                <a:ext uri="{FF2B5EF4-FFF2-40B4-BE49-F238E27FC236}">
                  <a16:creationId xmlns:a16="http://schemas.microsoft.com/office/drawing/2014/main" id="{8BD2C31F-B8FC-468D-823C-5AE98E4EBE0C}"/>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74" name="组合 73">
            <a:extLst>
              <a:ext uri="{FF2B5EF4-FFF2-40B4-BE49-F238E27FC236}">
                <a16:creationId xmlns:a16="http://schemas.microsoft.com/office/drawing/2014/main" id="{7142E1AF-5042-4644-8FB8-AB8E6891FA8E}"/>
              </a:ext>
            </a:extLst>
          </p:cNvPr>
          <p:cNvGrpSpPr/>
          <p:nvPr/>
        </p:nvGrpSpPr>
        <p:grpSpPr>
          <a:xfrm>
            <a:off x="341776" y="5836856"/>
            <a:ext cx="1058330" cy="291307"/>
            <a:chOff x="268922" y="4301913"/>
            <a:chExt cx="1070071" cy="395999"/>
          </a:xfrm>
        </p:grpSpPr>
        <p:sp>
          <p:nvSpPr>
            <p:cNvPr id="75" name="圆角矩形 228">
              <a:extLst>
                <a:ext uri="{FF2B5EF4-FFF2-40B4-BE49-F238E27FC236}">
                  <a16:creationId xmlns:a16="http://schemas.microsoft.com/office/drawing/2014/main" id="{CA8570EC-5989-4F57-B58F-3600893CEC12}"/>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6" name="圆角矩形 22">
              <a:extLst>
                <a:ext uri="{FF2B5EF4-FFF2-40B4-BE49-F238E27FC236}">
                  <a16:creationId xmlns:a16="http://schemas.microsoft.com/office/drawing/2014/main" id="{2F248855-9CFC-49E8-BE70-C08C0008F773}"/>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77" name="组合 76">
            <a:extLst>
              <a:ext uri="{FF2B5EF4-FFF2-40B4-BE49-F238E27FC236}">
                <a16:creationId xmlns:a16="http://schemas.microsoft.com/office/drawing/2014/main" id="{1A6E0C50-C52B-4C0F-9243-1B5CBB80407C}"/>
              </a:ext>
            </a:extLst>
          </p:cNvPr>
          <p:cNvGrpSpPr/>
          <p:nvPr/>
        </p:nvGrpSpPr>
        <p:grpSpPr>
          <a:xfrm>
            <a:off x="1532880" y="1714390"/>
            <a:ext cx="1058330" cy="291307"/>
            <a:chOff x="268922" y="4301913"/>
            <a:chExt cx="1070071" cy="395999"/>
          </a:xfrm>
        </p:grpSpPr>
        <p:sp>
          <p:nvSpPr>
            <p:cNvPr id="78" name="圆角矩形 231">
              <a:extLst>
                <a:ext uri="{FF2B5EF4-FFF2-40B4-BE49-F238E27FC236}">
                  <a16:creationId xmlns:a16="http://schemas.microsoft.com/office/drawing/2014/main" id="{B4E06016-0778-4BA9-96A7-810888873237}"/>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9" name="圆角矩形 22">
              <a:extLst>
                <a:ext uri="{FF2B5EF4-FFF2-40B4-BE49-F238E27FC236}">
                  <a16:creationId xmlns:a16="http://schemas.microsoft.com/office/drawing/2014/main" id="{C2FA72FF-AAF4-4AC2-8D03-A1CF16F02BBB}"/>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审计报告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80" name="组合 79">
            <a:extLst>
              <a:ext uri="{FF2B5EF4-FFF2-40B4-BE49-F238E27FC236}">
                <a16:creationId xmlns:a16="http://schemas.microsoft.com/office/drawing/2014/main" id="{B4974459-BCA1-4B8A-9A4C-807275A01BC6}"/>
              </a:ext>
            </a:extLst>
          </p:cNvPr>
          <p:cNvGrpSpPr/>
          <p:nvPr/>
        </p:nvGrpSpPr>
        <p:grpSpPr>
          <a:xfrm>
            <a:off x="1521410" y="2186903"/>
            <a:ext cx="1058330" cy="291307"/>
            <a:chOff x="268922" y="4301913"/>
            <a:chExt cx="1070071" cy="395999"/>
          </a:xfrm>
        </p:grpSpPr>
        <p:sp>
          <p:nvSpPr>
            <p:cNvPr id="81" name="圆角矩形 234">
              <a:extLst>
                <a:ext uri="{FF2B5EF4-FFF2-40B4-BE49-F238E27FC236}">
                  <a16:creationId xmlns:a16="http://schemas.microsoft.com/office/drawing/2014/main" id="{24520C6A-747F-4165-B4E7-DDF6A98B19CB}"/>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2" name="圆角矩形 22">
              <a:extLst>
                <a:ext uri="{FF2B5EF4-FFF2-40B4-BE49-F238E27FC236}">
                  <a16:creationId xmlns:a16="http://schemas.microsoft.com/office/drawing/2014/main" id="{55FAFFEC-7C14-44CB-9C05-2CBBFE139F58}"/>
                </a:ext>
              </a:extLst>
            </p:cNvPr>
            <p:cNvSpPr/>
            <p:nvPr/>
          </p:nvSpPr>
          <p:spPr>
            <a:xfrm>
              <a:off x="280520" y="4313511"/>
              <a:ext cx="1046875" cy="372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政府采购</a:t>
              </a:r>
            </a:p>
          </p:txBody>
        </p:sp>
      </p:grpSp>
      <p:grpSp>
        <p:nvGrpSpPr>
          <p:cNvPr id="83" name="组合 82">
            <a:extLst>
              <a:ext uri="{FF2B5EF4-FFF2-40B4-BE49-F238E27FC236}">
                <a16:creationId xmlns:a16="http://schemas.microsoft.com/office/drawing/2014/main" id="{D467E6C5-E3FC-4347-B2FA-88758FD7893D}"/>
              </a:ext>
            </a:extLst>
          </p:cNvPr>
          <p:cNvGrpSpPr/>
          <p:nvPr/>
        </p:nvGrpSpPr>
        <p:grpSpPr>
          <a:xfrm>
            <a:off x="1562260" y="2608581"/>
            <a:ext cx="1058330" cy="291307"/>
            <a:chOff x="268922" y="1369771"/>
            <a:chExt cx="1070071" cy="395999"/>
          </a:xfrm>
          <a:solidFill>
            <a:srgbClr val="A9D18E"/>
          </a:solidFill>
        </p:grpSpPr>
        <p:sp>
          <p:nvSpPr>
            <p:cNvPr id="84" name="圆角矩形 284">
              <a:extLst>
                <a:ext uri="{FF2B5EF4-FFF2-40B4-BE49-F238E27FC236}">
                  <a16:creationId xmlns:a16="http://schemas.microsoft.com/office/drawing/2014/main" id="{A22BF26F-94FB-4F5F-B142-8C80D143B532}"/>
                </a:ext>
              </a:extLst>
            </p:cNvPr>
            <p:cNvSpPr/>
            <p:nvPr/>
          </p:nvSpPr>
          <p:spPr>
            <a:xfrm>
              <a:off x="268922" y="1369771"/>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5" name="圆角矩形 7">
              <a:extLst>
                <a:ext uri="{FF2B5EF4-FFF2-40B4-BE49-F238E27FC236}">
                  <a16:creationId xmlns:a16="http://schemas.microsoft.com/office/drawing/2014/main" id="{819AEB46-B311-49E3-BD65-0A79EB09A572}"/>
                </a:ext>
              </a:extLst>
            </p:cNvPr>
            <p:cNvSpPr/>
            <p:nvPr/>
          </p:nvSpPr>
          <p:spPr>
            <a:xfrm>
              <a:off x="280520" y="1381369"/>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联系我们</a:t>
              </a:r>
            </a:p>
          </p:txBody>
        </p:sp>
      </p:grpSp>
      <p:grpSp>
        <p:nvGrpSpPr>
          <p:cNvPr id="87" name="组合 86">
            <a:extLst>
              <a:ext uri="{FF2B5EF4-FFF2-40B4-BE49-F238E27FC236}">
                <a16:creationId xmlns:a16="http://schemas.microsoft.com/office/drawing/2014/main" id="{8D39FDC9-20B6-4620-9D8C-1169C184AF34}"/>
              </a:ext>
            </a:extLst>
          </p:cNvPr>
          <p:cNvGrpSpPr/>
          <p:nvPr/>
        </p:nvGrpSpPr>
        <p:grpSpPr>
          <a:xfrm>
            <a:off x="1552351" y="3062443"/>
            <a:ext cx="1058330" cy="291307"/>
            <a:chOff x="268922" y="1369771"/>
            <a:chExt cx="1070071" cy="395999"/>
          </a:xfrm>
        </p:grpSpPr>
        <p:sp>
          <p:nvSpPr>
            <p:cNvPr id="88" name="圆角矩形 251">
              <a:extLst>
                <a:ext uri="{FF2B5EF4-FFF2-40B4-BE49-F238E27FC236}">
                  <a16:creationId xmlns:a16="http://schemas.microsoft.com/office/drawing/2014/main" id="{5C408B77-18A0-43A7-B49A-515F737D1A21}"/>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9" name="圆角矩形 7">
              <a:extLst>
                <a:ext uri="{FF2B5EF4-FFF2-40B4-BE49-F238E27FC236}">
                  <a16:creationId xmlns:a16="http://schemas.microsoft.com/office/drawing/2014/main" id="{EA8440E7-EA35-4CD0-B74B-A0EA240505E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统计数据</a:t>
              </a:r>
            </a:p>
          </p:txBody>
        </p:sp>
      </p:grpSp>
      <p:grpSp>
        <p:nvGrpSpPr>
          <p:cNvPr id="90" name="组合 89">
            <a:extLst>
              <a:ext uri="{FF2B5EF4-FFF2-40B4-BE49-F238E27FC236}">
                <a16:creationId xmlns:a16="http://schemas.microsoft.com/office/drawing/2014/main" id="{C2E0866E-641E-4305-B8F6-8F28A80F2508}"/>
              </a:ext>
            </a:extLst>
          </p:cNvPr>
          <p:cNvGrpSpPr/>
          <p:nvPr/>
        </p:nvGrpSpPr>
        <p:grpSpPr>
          <a:xfrm>
            <a:off x="1526535" y="3523134"/>
            <a:ext cx="1058330" cy="291307"/>
            <a:chOff x="268922" y="1369771"/>
            <a:chExt cx="1070071" cy="395999"/>
          </a:xfrm>
        </p:grpSpPr>
        <p:sp>
          <p:nvSpPr>
            <p:cNvPr id="91" name="圆角矩形 254">
              <a:extLst>
                <a:ext uri="{FF2B5EF4-FFF2-40B4-BE49-F238E27FC236}">
                  <a16:creationId xmlns:a16="http://schemas.microsoft.com/office/drawing/2014/main" id="{9A68F411-4BD5-4582-ABF7-CFFB27D69235}"/>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2" name="圆角矩形 7">
              <a:extLst>
                <a:ext uri="{FF2B5EF4-FFF2-40B4-BE49-F238E27FC236}">
                  <a16:creationId xmlns:a16="http://schemas.microsoft.com/office/drawing/2014/main" id="{F9B9CE3B-9A05-49A3-A532-2F663569018E}"/>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行政收费</a:t>
              </a:r>
            </a:p>
          </p:txBody>
        </p:sp>
      </p:grpSp>
      <p:grpSp>
        <p:nvGrpSpPr>
          <p:cNvPr id="93" name="组合 92">
            <a:extLst>
              <a:ext uri="{FF2B5EF4-FFF2-40B4-BE49-F238E27FC236}">
                <a16:creationId xmlns:a16="http://schemas.microsoft.com/office/drawing/2014/main" id="{A650E168-0B12-4DE5-9E86-6FE318723B58}"/>
              </a:ext>
            </a:extLst>
          </p:cNvPr>
          <p:cNvGrpSpPr/>
          <p:nvPr/>
        </p:nvGrpSpPr>
        <p:grpSpPr>
          <a:xfrm>
            <a:off x="1545269" y="3943175"/>
            <a:ext cx="1058330" cy="291307"/>
            <a:chOff x="268922" y="1369771"/>
            <a:chExt cx="1070071" cy="395999"/>
          </a:xfrm>
        </p:grpSpPr>
        <p:sp>
          <p:nvSpPr>
            <p:cNvPr id="94" name="圆角矩形 257">
              <a:extLst>
                <a:ext uri="{FF2B5EF4-FFF2-40B4-BE49-F238E27FC236}">
                  <a16:creationId xmlns:a16="http://schemas.microsoft.com/office/drawing/2014/main" id="{DEFEF9CE-1F3C-4313-B62A-5FC57D59C87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5" name="圆角矩形 7">
              <a:extLst>
                <a:ext uri="{FF2B5EF4-FFF2-40B4-BE49-F238E27FC236}">
                  <a16:creationId xmlns:a16="http://schemas.microsoft.com/office/drawing/2014/main" id="{2C29FB76-F28C-40CD-BC6D-3592B7778AB4}"/>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规划计划</a:t>
              </a:r>
            </a:p>
          </p:txBody>
        </p:sp>
      </p:grpSp>
      <p:grpSp>
        <p:nvGrpSpPr>
          <p:cNvPr id="96" name="组合 95">
            <a:extLst>
              <a:ext uri="{FF2B5EF4-FFF2-40B4-BE49-F238E27FC236}">
                <a16:creationId xmlns:a16="http://schemas.microsoft.com/office/drawing/2014/main" id="{4EF6CAA6-A8A3-45EB-BB4C-615F37F5C316}"/>
              </a:ext>
            </a:extLst>
          </p:cNvPr>
          <p:cNvGrpSpPr/>
          <p:nvPr/>
        </p:nvGrpSpPr>
        <p:grpSpPr>
          <a:xfrm>
            <a:off x="1576113" y="4426799"/>
            <a:ext cx="1058330" cy="291307"/>
            <a:chOff x="268922" y="1369771"/>
            <a:chExt cx="1070071" cy="395999"/>
          </a:xfrm>
        </p:grpSpPr>
        <p:sp>
          <p:nvSpPr>
            <p:cNvPr id="97" name="圆角矩形 260">
              <a:extLst>
                <a:ext uri="{FF2B5EF4-FFF2-40B4-BE49-F238E27FC236}">
                  <a16:creationId xmlns:a16="http://schemas.microsoft.com/office/drawing/2014/main" id="{016E0F2C-E54C-4DC1-AD60-7D2E15FB4237}"/>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8" name="圆角矩形 7">
              <a:extLst>
                <a:ext uri="{FF2B5EF4-FFF2-40B4-BE49-F238E27FC236}">
                  <a16:creationId xmlns:a16="http://schemas.microsoft.com/office/drawing/2014/main" id="{24B83ABF-D37C-4D1E-A3A2-EA0FBE86CEF2}"/>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应急管理</a:t>
              </a:r>
            </a:p>
          </p:txBody>
        </p:sp>
      </p:grpSp>
      <p:grpSp>
        <p:nvGrpSpPr>
          <p:cNvPr id="99" name="组合 98">
            <a:extLst>
              <a:ext uri="{FF2B5EF4-FFF2-40B4-BE49-F238E27FC236}">
                <a16:creationId xmlns:a16="http://schemas.microsoft.com/office/drawing/2014/main" id="{A3679897-722C-47D6-AF26-897959FC8EC3}"/>
              </a:ext>
            </a:extLst>
          </p:cNvPr>
          <p:cNvGrpSpPr/>
          <p:nvPr/>
        </p:nvGrpSpPr>
        <p:grpSpPr>
          <a:xfrm>
            <a:off x="1562127" y="4902282"/>
            <a:ext cx="1058330" cy="291307"/>
            <a:chOff x="268922" y="1369771"/>
            <a:chExt cx="1070071" cy="395999"/>
          </a:xfrm>
        </p:grpSpPr>
        <p:sp>
          <p:nvSpPr>
            <p:cNvPr id="100" name="圆角矩形 263">
              <a:extLst>
                <a:ext uri="{FF2B5EF4-FFF2-40B4-BE49-F238E27FC236}">
                  <a16:creationId xmlns:a16="http://schemas.microsoft.com/office/drawing/2014/main" id="{E67FC811-49F3-4E3C-ADF3-AAE70C1C957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1" name="圆角矩形 7">
              <a:extLst>
                <a:ext uri="{FF2B5EF4-FFF2-40B4-BE49-F238E27FC236}">
                  <a16:creationId xmlns:a16="http://schemas.microsoft.com/office/drawing/2014/main" id="{0707BFAB-45C5-41A7-9CB2-92D97EC558FF}"/>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102" name="组合 101">
            <a:extLst>
              <a:ext uri="{FF2B5EF4-FFF2-40B4-BE49-F238E27FC236}">
                <a16:creationId xmlns:a16="http://schemas.microsoft.com/office/drawing/2014/main" id="{AEB815D0-E93D-4EF2-9077-FA64561F1874}"/>
              </a:ext>
            </a:extLst>
          </p:cNvPr>
          <p:cNvGrpSpPr/>
          <p:nvPr/>
        </p:nvGrpSpPr>
        <p:grpSpPr>
          <a:xfrm>
            <a:off x="1549579" y="5363500"/>
            <a:ext cx="1058330" cy="291307"/>
            <a:chOff x="268922" y="1369771"/>
            <a:chExt cx="1070071" cy="395999"/>
          </a:xfrm>
        </p:grpSpPr>
        <p:sp>
          <p:nvSpPr>
            <p:cNvPr id="103" name="圆角矩形 266">
              <a:extLst>
                <a:ext uri="{FF2B5EF4-FFF2-40B4-BE49-F238E27FC236}">
                  <a16:creationId xmlns:a16="http://schemas.microsoft.com/office/drawing/2014/main" id="{692EB956-71E5-44A1-AAF6-68D5A4BEF31B}"/>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4" name="圆角矩形 7">
              <a:extLst>
                <a:ext uri="{FF2B5EF4-FFF2-40B4-BE49-F238E27FC236}">
                  <a16:creationId xmlns:a16="http://schemas.microsoft.com/office/drawing/2014/main" id="{E8E8276B-3C81-4E27-ABEF-CD8F7B0CED9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政府工作报告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105" name="组合 104">
            <a:extLst>
              <a:ext uri="{FF2B5EF4-FFF2-40B4-BE49-F238E27FC236}">
                <a16:creationId xmlns:a16="http://schemas.microsoft.com/office/drawing/2014/main" id="{8FD15E18-8685-4523-A837-EA64C8473B8B}"/>
              </a:ext>
            </a:extLst>
          </p:cNvPr>
          <p:cNvGrpSpPr/>
          <p:nvPr/>
        </p:nvGrpSpPr>
        <p:grpSpPr>
          <a:xfrm>
            <a:off x="2711021" y="1705858"/>
            <a:ext cx="1058330" cy="291307"/>
            <a:chOff x="268922" y="1369771"/>
            <a:chExt cx="1070071" cy="395999"/>
          </a:xfrm>
        </p:grpSpPr>
        <p:sp>
          <p:nvSpPr>
            <p:cNvPr id="106" name="圆角矩形 269">
              <a:extLst>
                <a:ext uri="{FF2B5EF4-FFF2-40B4-BE49-F238E27FC236}">
                  <a16:creationId xmlns:a16="http://schemas.microsoft.com/office/drawing/2014/main" id="{DB190568-F6ED-4B18-BAA5-45D298777022}"/>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7" name="圆角矩形 7">
              <a:extLst>
                <a:ext uri="{FF2B5EF4-FFF2-40B4-BE49-F238E27FC236}">
                  <a16:creationId xmlns:a16="http://schemas.microsoft.com/office/drawing/2014/main" id="{327EC13A-A481-4F47-A461-C0EE2C9E852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市人大建议答复</a:t>
              </a:r>
            </a:p>
          </p:txBody>
        </p:sp>
      </p:grpSp>
      <p:grpSp>
        <p:nvGrpSpPr>
          <p:cNvPr id="108" name="组合 107">
            <a:extLst>
              <a:ext uri="{FF2B5EF4-FFF2-40B4-BE49-F238E27FC236}">
                <a16:creationId xmlns:a16="http://schemas.microsoft.com/office/drawing/2014/main" id="{2BF7D6AE-9534-40EF-AE6D-FA9420C92AF0}"/>
              </a:ext>
            </a:extLst>
          </p:cNvPr>
          <p:cNvGrpSpPr/>
          <p:nvPr/>
        </p:nvGrpSpPr>
        <p:grpSpPr>
          <a:xfrm>
            <a:off x="2700968" y="2175528"/>
            <a:ext cx="1058330" cy="291307"/>
            <a:chOff x="268922" y="1369771"/>
            <a:chExt cx="1070071" cy="395999"/>
          </a:xfrm>
        </p:grpSpPr>
        <p:sp>
          <p:nvSpPr>
            <p:cNvPr id="109" name="圆角矩形 272">
              <a:extLst>
                <a:ext uri="{FF2B5EF4-FFF2-40B4-BE49-F238E27FC236}">
                  <a16:creationId xmlns:a16="http://schemas.microsoft.com/office/drawing/2014/main" id="{7EE4F36C-B204-4C9F-8FFF-0E837619912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0" name="圆角矩形 7">
              <a:extLst>
                <a:ext uri="{FF2B5EF4-FFF2-40B4-BE49-F238E27FC236}">
                  <a16:creationId xmlns:a16="http://schemas.microsoft.com/office/drawing/2014/main" id="{CBE4F6B0-29DE-4CD5-AE0B-8490A24E7F33}"/>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市政协提案答复</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111" name="组合 110">
            <a:extLst>
              <a:ext uri="{FF2B5EF4-FFF2-40B4-BE49-F238E27FC236}">
                <a16:creationId xmlns:a16="http://schemas.microsoft.com/office/drawing/2014/main" id="{CD5EA08E-8AE8-4E62-9B10-0AABC77D7804}"/>
              </a:ext>
            </a:extLst>
          </p:cNvPr>
          <p:cNvGrpSpPr/>
          <p:nvPr/>
        </p:nvGrpSpPr>
        <p:grpSpPr>
          <a:xfrm>
            <a:off x="2713956" y="2627985"/>
            <a:ext cx="1058330" cy="291307"/>
            <a:chOff x="268922" y="1369771"/>
            <a:chExt cx="1070071" cy="395999"/>
          </a:xfrm>
        </p:grpSpPr>
        <p:sp>
          <p:nvSpPr>
            <p:cNvPr id="112" name="圆角矩形 275">
              <a:extLst>
                <a:ext uri="{FF2B5EF4-FFF2-40B4-BE49-F238E27FC236}">
                  <a16:creationId xmlns:a16="http://schemas.microsoft.com/office/drawing/2014/main" id="{7A31F845-25FE-4CD1-9DE0-C4CFADD19B1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3" name="圆角矩形 7">
              <a:extLst>
                <a:ext uri="{FF2B5EF4-FFF2-40B4-BE49-F238E27FC236}">
                  <a16:creationId xmlns:a16="http://schemas.microsoft.com/office/drawing/2014/main" id="{2A8B5CB2-4A46-4051-A071-C8D415162182}"/>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信息公开工作</a:t>
              </a:r>
            </a:p>
          </p:txBody>
        </p:sp>
      </p:grpSp>
      <p:grpSp>
        <p:nvGrpSpPr>
          <p:cNvPr id="114" name="组合 113">
            <a:extLst>
              <a:ext uri="{FF2B5EF4-FFF2-40B4-BE49-F238E27FC236}">
                <a16:creationId xmlns:a16="http://schemas.microsoft.com/office/drawing/2014/main" id="{194CC24E-0199-43A2-989C-9B4C3F9930F3}"/>
              </a:ext>
            </a:extLst>
          </p:cNvPr>
          <p:cNvGrpSpPr/>
          <p:nvPr/>
        </p:nvGrpSpPr>
        <p:grpSpPr>
          <a:xfrm>
            <a:off x="2720821" y="3074935"/>
            <a:ext cx="1058330" cy="291307"/>
            <a:chOff x="268922" y="1369771"/>
            <a:chExt cx="1070071" cy="395999"/>
          </a:xfrm>
        </p:grpSpPr>
        <p:sp>
          <p:nvSpPr>
            <p:cNvPr id="115" name="圆角矩形 278">
              <a:extLst>
                <a:ext uri="{FF2B5EF4-FFF2-40B4-BE49-F238E27FC236}">
                  <a16:creationId xmlns:a16="http://schemas.microsoft.com/office/drawing/2014/main" id="{E665C9D4-5DD7-49B8-B7F2-39B487923E0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6" name="圆角矩形 7">
              <a:extLst>
                <a:ext uri="{FF2B5EF4-FFF2-40B4-BE49-F238E27FC236}">
                  <a16:creationId xmlns:a16="http://schemas.microsoft.com/office/drawing/2014/main" id="{2B374CFD-7B35-49F7-AAE4-C0118CB75BC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已申请公开</a:t>
              </a:r>
            </a:p>
          </p:txBody>
        </p:sp>
      </p:grpSp>
      <p:grpSp>
        <p:nvGrpSpPr>
          <p:cNvPr id="117" name="组合 116">
            <a:extLst>
              <a:ext uri="{FF2B5EF4-FFF2-40B4-BE49-F238E27FC236}">
                <a16:creationId xmlns:a16="http://schemas.microsoft.com/office/drawing/2014/main" id="{AD87F6EE-86EC-4D75-915B-D93A35DD31E4}"/>
              </a:ext>
            </a:extLst>
          </p:cNvPr>
          <p:cNvGrpSpPr/>
          <p:nvPr/>
        </p:nvGrpSpPr>
        <p:grpSpPr>
          <a:xfrm>
            <a:off x="2720821" y="3514602"/>
            <a:ext cx="1058330" cy="291307"/>
            <a:chOff x="268922" y="1369771"/>
            <a:chExt cx="1070071" cy="395999"/>
          </a:xfrm>
        </p:grpSpPr>
        <p:sp>
          <p:nvSpPr>
            <p:cNvPr id="118" name="圆角矩形 281">
              <a:extLst>
                <a:ext uri="{FF2B5EF4-FFF2-40B4-BE49-F238E27FC236}">
                  <a16:creationId xmlns:a16="http://schemas.microsoft.com/office/drawing/2014/main" id="{6B8CE2AA-F07F-4C2D-B2B2-89E3BB7CC0DF}"/>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9" name="圆角矩形 7">
              <a:extLst>
                <a:ext uri="{FF2B5EF4-FFF2-40B4-BE49-F238E27FC236}">
                  <a16:creationId xmlns:a16="http://schemas.microsoft.com/office/drawing/2014/main" id="{5B92911E-C824-4650-956C-941DBF8F8853}"/>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信用信息双公示</a:t>
              </a:r>
            </a:p>
          </p:txBody>
        </p:sp>
      </p:grpSp>
      <p:grpSp>
        <p:nvGrpSpPr>
          <p:cNvPr id="120" name="组合 119">
            <a:extLst>
              <a:ext uri="{FF2B5EF4-FFF2-40B4-BE49-F238E27FC236}">
                <a16:creationId xmlns:a16="http://schemas.microsoft.com/office/drawing/2014/main" id="{0E1F5C89-8CCC-4F08-B1C3-C9976C279846}"/>
              </a:ext>
            </a:extLst>
          </p:cNvPr>
          <p:cNvGrpSpPr/>
          <p:nvPr/>
        </p:nvGrpSpPr>
        <p:grpSpPr>
          <a:xfrm>
            <a:off x="4302568" y="1704619"/>
            <a:ext cx="1141562" cy="291307"/>
            <a:chOff x="5682199" y="1369771"/>
            <a:chExt cx="1070071" cy="395999"/>
          </a:xfrm>
        </p:grpSpPr>
        <p:sp>
          <p:nvSpPr>
            <p:cNvPr id="121" name="圆角矩形 130">
              <a:extLst>
                <a:ext uri="{FF2B5EF4-FFF2-40B4-BE49-F238E27FC236}">
                  <a16:creationId xmlns:a16="http://schemas.microsoft.com/office/drawing/2014/main" id="{87344A2B-260A-47EF-898F-BA97C66C54F3}"/>
                </a:ext>
              </a:extLst>
            </p:cNvPr>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2" name="圆角矩形 70">
              <a:extLst>
                <a:ext uri="{FF2B5EF4-FFF2-40B4-BE49-F238E27FC236}">
                  <a16:creationId xmlns:a16="http://schemas.microsoft.com/office/drawing/2014/main" id="{DF4CDD16-4B83-402D-BA5A-0535D1E7A672}"/>
                </a:ext>
              </a:extLst>
            </p:cNvPr>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决策公开</a:t>
              </a:r>
            </a:p>
          </p:txBody>
        </p:sp>
      </p:grpSp>
      <p:grpSp>
        <p:nvGrpSpPr>
          <p:cNvPr id="123" name="组合 122">
            <a:extLst>
              <a:ext uri="{FF2B5EF4-FFF2-40B4-BE49-F238E27FC236}">
                <a16:creationId xmlns:a16="http://schemas.microsoft.com/office/drawing/2014/main" id="{921F7298-A459-4670-BAD9-13E2590ECC14}"/>
              </a:ext>
            </a:extLst>
          </p:cNvPr>
          <p:cNvGrpSpPr/>
          <p:nvPr/>
        </p:nvGrpSpPr>
        <p:grpSpPr>
          <a:xfrm>
            <a:off x="4302358" y="2168030"/>
            <a:ext cx="1148475" cy="286121"/>
            <a:chOff x="5682199" y="1932969"/>
            <a:chExt cx="1070071" cy="395999"/>
          </a:xfrm>
        </p:grpSpPr>
        <p:sp>
          <p:nvSpPr>
            <p:cNvPr id="124" name="圆角矩形 134">
              <a:extLst>
                <a:ext uri="{FF2B5EF4-FFF2-40B4-BE49-F238E27FC236}">
                  <a16:creationId xmlns:a16="http://schemas.microsoft.com/office/drawing/2014/main" id="{FE34E2AF-B12F-4E87-9158-C32CBD3EE64E}"/>
                </a:ext>
              </a:extLst>
            </p:cNvPr>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5" name="圆角矩形 73">
              <a:extLst>
                <a:ext uri="{FF2B5EF4-FFF2-40B4-BE49-F238E27FC236}">
                  <a16:creationId xmlns:a16="http://schemas.microsoft.com/office/drawing/2014/main" id="{D6B0065B-187D-4CC9-ADB7-AF70FDE03D7D}"/>
                </a:ext>
              </a:extLst>
            </p:cNvPr>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执行公开</a:t>
              </a:r>
            </a:p>
          </p:txBody>
        </p:sp>
      </p:grpSp>
      <p:grpSp>
        <p:nvGrpSpPr>
          <p:cNvPr id="126" name="组合 125">
            <a:extLst>
              <a:ext uri="{FF2B5EF4-FFF2-40B4-BE49-F238E27FC236}">
                <a16:creationId xmlns:a16="http://schemas.microsoft.com/office/drawing/2014/main" id="{7F195C04-B0D0-44BB-AF7F-D1051783A0E8}"/>
              </a:ext>
            </a:extLst>
          </p:cNvPr>
          <p:cNvGrpSpPr/>
          <p:nvPr/>
        </p:nvGrpSpPr>
        <p:grpSpPr>
          <a:xfrm>
            <a:off x="4313480" y="2625645"/>
            <a:ext cx="1148475" cy="286122"/>
            <a:chOff x="5682199" y="2496168"/>
            <a:chExt cx="1070071" cy="395999"/>
          </a:xfrm>
        </p:grpSpPr>
        <p:sp>
          <p:nvSpPr>
            <p:cNvPr id="127" name="圆角矩形 138">
              <a:extLst>
                <a:ext uri="{FF2B5EF4-FFF2-40B4-BE49-F238E27FC236}">
                  <a16:creationId xmlns:a16="http://schemas.microsoft.com/office/drawing/2014/main" id="{CA0E16FF-64B4-4361-B670-517DB0E7AE36}"/>
                </a:ext>
              </a:extLst>
            </p:cNvPr>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8" name="圆角矩形 76">
              <a:extLst>
                <a:ext uri="{FF2B5EF4-FFF2-40B4-BE49-F238E27FC236}">
                  <a16:creationId xmlns:a16="http://schemas.microsoft.com/office/drawing/2014/main" id="{A1340CD0-1C52-4AFF-8CF4-4781B9078ED2}"/>
                </a:ext>
              </a:extLst>
            </p:cNvPr>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管理公开</a:t>
              </a:r>
            </a:p>
          </p:txBody>
        </p:sp>
      </p:grpSp>
      <p:grpSp>
        <p:nvGrpSpPr>
          <p:cNvPr id="129" name="组合 128">
            <a:extLst>
              <a:ext uri="{FF2B5EF4-FFF2-40B4-BE49-F238E27FC236}">
                <a16:creationId xmlns:a16="http://schemas.microsoft.com/office/drawing/2014/main" id="{DF928F9B-1FA1-4B59-B25C-2F19230A3283}"/>
              </a:ext>
            </a:extLst>
          </p:cNvPr>
          <p:cNvGrpSpPr/>
          <p:nvPr/>
        </p:nvGrpSpPr>
        <p:grpSpPr>
          <a:xfrm>
            <a:off x="4313480" y="3083261"/>
            <a:ext cx="1148475" cy="286121"/>
            <a:chOff x="5682199" y="3059367"/>
            <a:chExt cx="1070071" cy="395999"/>
          </a:xfrm>
        </p:grpSpPr>
        <p:sp>
          <p:nvSpPr>
            <p:cNvPr id="130" name="圆角矩形 142">
              <a:extLst>
                <a:ext uri="{FF2B5EF4-FFF2-40B4-BE49-F238E27FC236}">
                  <a16:creationId xmlns:a16="http://schemas.microsoft.com/office/drawing/2014/main" id="{6E440921-4E02-47F6-B7B2-DF8D8D77AB81}"/>
                </a:ext>
              </a:extLst>
            </p:cNvPr>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1" name="圆角矩形 79">
              <a:extLst>
                <a:ext uri="{FF2B5EF4-FFF2-40B4-BE49-F238E27FC236}">
                  <a16:creationId xmlns:a16="http://schemas.microsoft.com/office/drawing/2014/main" id="{9389380A-B4BF-4022-A0BE-EF56AC494567}"/>
                </a:ext>
              </a:extLst>
            </p:cNvPr>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服务公开</a:t>
              </a:r>
            </a:p>
          </p:txBody>
        </p:sp>
      </p:grpSp>
      <p:grpSp>
        <p:nvGrpSpPr>
          <p:cNvPr id="132" name="组合 131">
            <a:extLst>
              <a:ext uri="{FF2B5EF4-FFF2-40B4-BE49-F238E27FC236}">
                <a16:creationId xmlns:a16="http://schemas.microsoft.com/office/drawing/2014/main" id="{18F5A7BB-C6F0-4AA7-B2AE-B5172370682D}"/>
              </a:ext>
            </a:extLst>
          </p:cNvPr>
          <p:cNvGrpSpPr/>
          <p:nvPr/>
        </p:nvGrpSpPr>
        <p:grpSpPr>
          <a:xfrm>
            <a:off x="4301177" y="3543781"/>
            <a:ext cx="1148475" cy="270660"/>
            <a:chOff x="5682199" y="3622565"/>
            <a:chExt cx="1070071" cy="395999"/>
          </a:xfrm>
        </p:grpSpPr>
        <p:sp>
          <p:nvSpPr>
            <p:cNvPr id="133" name="圆角矩形 146">
              <a:extLst>
                <a:ext uri="{FF2B5EF4-FFF2-40B4-BE49-F238E27FC236}">
                  <a16:creationId xmlns:a16="http://schemas.microsoft.com/office/drawing/2014/main" id="{6F39FEA7-956C-413A-B8B6-21AE8A96B503}"/>
                </a:ext>
              </a:extLst>
            </p:cNvPr>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4" name="圆角矩形 82">
              <a:extLst>
                <a:ext uri="{FF2B5EF4-FFF2-40B4-BE49-F238E27FC236}">
                  <a16:creationId xmlns:a16="http://schemas.microsoft.com/office/drawing/2014/main" id="{953920D1-34BF-4F89-9C0A-67F297A4A444}"/>
                </a:ext>
              </a:extLst>
            </p:cNvPr>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结果公开</a:t>
              </a:r>
            </a:p>
          </p:txBody>
        </p:sp>
      </p:grpSp>
      <p:grpSp>
        <p:nvGrpSpPr>
          <p:cNvPr id="135" name="组合 134">
            <a:extLst>
              <a:ext uri="{FF2B5EF4-FFF2-40B4-BE49-F238E27FC236}">
                <a16:creationId xmlns:a16="http://schemas.microsoft.com/office/drawing/2014/main" id="{8EAE3C30-B298-4C86-9FA3-58FD03FD8373}"/>
              </a:ext>
            </a:extLst>
          </p:cNvPr>
          <p:cNvGrpSpPr/>
          <p:nvPr/>
        </p:nvGrpSpPr>
        <p:grpSpPr>
          <a:xfrm>
            <a:off x="5924382" y="1704619"/>
            <a:ext cx="1058330" cy="291307"/>
            <a:chOff x="268922" y="1369771"/>
            <a:chExt cx="1070071" cy="395999"/>
          </a:xfrm>
        </p:grpSpPr>
        <p:sp>
          <p:nvSpPr>
            <p:cNvPr id="136" name="圆角矩形 290">
              <a:extLst>
                <a:ext uri="{FF2B5EF4-FFF2-40B4-BE49-F238E27FC236}">
                  <a16:creationId xmlns:a16="http://schemas.microsoft.com/office/drawing/2014/main" id="{1575F7A9-40D4-451F-9E6B-1A940114055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7" name="圆角矩形 7">
              <a:extLst>
                <a:ext uri="{FF2B5EF4-FFF2-40B4-BE49-F238E27FC236}">
                  <a16:creationId xmlns:a16="http://schemas.microsoft.com/office/drawing/2014/main" id="{5C65E9DD-2A42-4DB2-ACD3-45BAC94B631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政策文件</a:t>
              </a:r>
            </a:p>
          </p:txBody>
        </p:sp>
      </p:grpSp>
      <p:grpSp>
        <p:nvGrpSpPr>
          <p:cNvPr id="138" name="组合 137">
            <a:extLst>
              <a:ext uri="{FF2B5EF4-FFF2-40B4-BE49-F238E27FC236}">
                <a16:creationId xmlns:a16="http://schemas.microsoft.com/office/drawing/2014/main" id="{588944B1-B88E-45FC-93A5-C5C450FA8649}"/>
              </a:ext>
            </a:extLst>
          </p:cNvPr>
          <p:cNvGrpSpPr/>
          <p:nvPr/>
        </p:nvGrpSpPr>
        <p:grpSpPr>
          <a:xfrm>
            <a:off x="5939207" y="2152214"/>
            <a:ext cx="1058330" cy="303923"/>
            <a:chOff x="268922" y="1932969"/>
            <a:chExt cx="1367165" cy="512149"/>
          </a:xfrm>
        </p:grpSpPr>
        <p:sp>
          <p:nvSpPr>
            <p:cNvPr id="139" name="圆角矩形 293">
              <a:extLst>
                <a:ext uri="{FF2B5EF4-FFF2-40B4-BE49-F238E27FC236}">
                  <a16:creationId xmlns:a16="http://schemas.microsoft.com/office/drawing/2014/main" id="{6A377664-B037-4832-9616-B24B5789ABD9}"/>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10">
              <a:extLst>
                <a:ext uri="{FF2B5EF4-FFF2-40B4-BE49-F238E27FC236}">
                  <a16:creationId xmlns:a16="http://schemas.microsoft.com/office/drawing/2014/main" id="{7E575331-679D-4265-80AA-615348A0DCBE}"/>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行政审批</a:t>
              </a:r>
            </a:p>
          </p:txBody>
        </p:sp>
      </p:grpSp>
      <p:grpSp>
        <p:nvGrpSpPr>
          <p:cNvPr id="141" name="组合 140">
            <a:extLst>
              <a:ext uri="{FF2B5EF4-FFF2-40B4-BE49-F238E27FC236}">
                <a16:creationId xmlns:a16="http://schemas.microsoft.com/office/drawing/2014/main" id="{2CFDE7D3-F691-4C1A-B296-56B5C48B020D}"/>
              </a:ext>
            </a:extLst>
          </p:cNvPr>
          <p:cNvGrpSpPr/>
          <p:nvPr/>
        </p:nvGrpSpPr>
        <p:grpSpPr>
          <a:xfrm>
            <a:off x="5943703" y="2608581"/>
            <a:ext cx="1058330" cy="291307"/>
            <a:chOff x="268922" y="2612318"/>
            <a:chExt cx="1070071" cy="395999"/>
          </a:xfrm>
        </p:grpSpPr>
        <p:sp>
          <p:nvSpPr>
            <p:cNvPr id="142" name="圆角矩形 296">
              <a:extLst>
                <a:ext uri="{FF2B5EF4-FFF2-40B4-BE49-F238E27FC236}">
                  <a16:creationId xmlns:a16="http://schemas.microsoft.com/office/drawing/2014/main" id="{6D784DEB-A904-4CB1-81C3-95A04F96CC6E}"/>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3" name="圆角矩形 13">
              <a:extLst>
                <a:ext uri="{FF2B5EF4-FFF2-40B4-BE49-F238E27FC236}">
                  <a16:creationId xmlns:a16="http://schemas.microsoft.com/office/drawing/2014/main" id="{E2DE9768-63AD-46ED-B0D4-4B8C39D78215}"/>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市场监督</a:t>
              </a:r>
            </a:p>
          </p:txBody>
        </p:sp>
      </p:grpSp>
      <p:grpSp>
        <p:nvGrpSpPr>
          <p:cNvPr id="144" name="组合 143">
            <a:extLst>
              <a:ext uri="{FF2B5EF4-FFF2-40B4-BE49-F238E27FC236}">
                <a16:creationId xmlns:a16="http://schemas.microsoft.com/office/drawing/2014/main" id="{B6F9035C-5096-4F8D-9F51-AB943C1F7271}"/>
              </a:ext>
            </a:extLst>
          </p:cNvPr>
          <p:cNvGrpSpPr/>
          <p:nvPr/>
        </p:nvGrpSpPr>
        <p:grpSpPr>
          <a:xfrm>
            <a:off x="5943703" y="3041428"/>
            <a:ext cx="1058330" cy="291307"/>
            <a:chOff x="268922" y="3175516"/>
            <a:chExt cx="1070071" cy="395999"/>
          </a:xfrm>
        </p:grpSpPr>
        <p:sp>
          <p:nvSpPr>
            <p:cNvPr id="145" name="圆角矩形 299">
              <a:extLst>
                <a:ext uri="{FF2B5EF4-FFF2-40B4-BE49-F238E27FC236}">
                  <a16:creationId xmlns:a16="http://schemas.microsoft.com/office/drawing/2014/main" id="{A3157F95-9AAC-438A-ADDB-F7AA76889B4A}"/>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6" name="圆角矩形 16">
              <a:extLst>
                <a:ext uri="{FF2B5EF4-FFF2-40B4-BE49-F238E27FC236}">
                  <a16:creationId xmlns:a16="http://schemas.microsoft.com/office/drawing/2014/main" id="{272F5348-C9C2-461C-969B-6120DC7B3A09}"/>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经济社会政策</a:t>
              </a:r>
            </a:p>
          </p:txBody>
        </p:sp>
      </p:grpSp>
      <p:grpSp>
        <p:nvGrpSpPr>
          <p:cNvPr id="147" name="组合 146">
            <a:extLst>
              <a:ext uri="{FF2B5EF4-FFF2-40B4-BE49-F238E27FC236}">
                <a16:creationId xmlns:a16="http://schemas.microsoft.com/office/drawing/2014/main" id="{F247FDEC-7C59-4CFF-BEE8-4A8E62C702AC}"/>
              </a:ext>
            </a:extLst>
          </p:cNvPr>
          <p:cNvGrpSpPr/>
          <p:nvPr/>
        </p:nvGrpSpPr>
        <p:grpSpPr>
          <a:xfrm>
            <a:off x="5949236" y="3521674"/>
            <a:ext cx="1058330" cy="291307"/>
            <a:chOff x="268922" y="3738715"/>
            <a:chExt cx="1070071" cy="395999"/>
          </a:xfrm>
        </p:grpSpPr>
        <p:sp>
          <p:nvSpPr>
            <p:cNvPr id="148" name="圆角矩形 302">
              <a:extLst>
                <a:ext uri="{FF2B5EF4-FFF2-40B4-BE49-F238E27FC236}">
                  <a16:creationId xmlns:a16="http://schemas.microsoft.com/office/drawing/2014/main" id="{C86C6FB8-88BB-4CF5-AF03-A6CD001CA7BF}"/>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9" name="圆角矩形 19">
              <a:extLst>
                <a:ext uri="{FF2B5EF4-FFF2-40B4-BE49-F238E27FC236}">
                  <a16:creationId xmlns:a16="http://schemas.microsoft.com/office/drawing/2014/main" id="{4C4456D9-C31A-420E-AF2D-959F9360629C}"/>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150" name="组合 149">
            <a:extLst>
              <a:ext uri="{FF2B5EF4-FFF2-40B4-BE49-F238E27FC236}">
                <a16:creationId xmlns:a16="http://schemas.microsoft.com/office/drawing/2014/main" id="{A765D138-F545-4A29-B620-942F863D18AA}"/>
              </a:ext>
            </a:extLst>
          </p:cNvPr>
          <p:cNvGrpSpPr/>
          <p:nvPr/>
        </p:nvGrpSpPr>
        <p:grpSpPr>
          <a:xfrm>
            <a:off x="7135849" y="2152214"/>
            <a:ext cx="1058330" cy="291307"/>
            <a:chOff x="268922" y="4301913"/>
            <a:chExt cx="1070071" cy="395999"/>
          </a:xfrm>
        </p:grpSpPr>
        <p:sp>
          <p:nvSpPr>
            <p:cNvPr id="151" name="圆角矩形 305">
              <a:extLst>
                <a:ext uri="{FF2B5EF4-FFF2-40B4-BE49-F238E27FC236}">
                  <a16:creationId xmlns:a16="http://schemas.microsoft.com/office/drawing/2014/main" id="{96E91512-8383-44E9-9F7A-E0802358D37B}"/>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2" name="圆角矩形 22">
              <a:extLst>
                <a:ext uri="{FF2B5EF4-FFF2-40B4-BE49-F238E27FC236}">
                  <a16:creationId xmlns:a16="http://schemas.microsoft.com/office/drawing/2014/main" id="{1F649584-4A6D-4A28-957C-67981DB98AC5}"/>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社会救助</a:t>
              </a:r>
            </a:p>
          </p:txBody>
        </p:sp>
      </p:grpSp>
      <p:grpSp>
        <p:nvGrpSpPr>
          <p:cNvPr id="153" name="组合 152">
            <a:extLst>
              <a:ext uri="{FF2B5EF4-FFF2-40B4-BE49-F238E27FC236}">
                <a16:creationId xmlns:a16="http://schemas.microsoft.com/office/drawing/2014/main" id="{F8DDEBDA-148C-4B7E-B00F-293E5B11C6A4}"/>
              </a:ext>
            </a:extLst>
          </p:cNvPr>
          <p:cNvGrpSpPr/>
          <p:nvPr/>
        </p:nvGrpSpPr>
        <p:grpSpPr>
          <a:xfrm>
            <a:off x="5960707" y="3998083"/>
            <a:ext cx="1058330" cy="291307"/>
            <a:chOff x="268922" y="4301913"/>
            <a:chExt cx="1070071" cy="395999"/>
          </a:xfrm>
        </p:grpSpPr>
        <p:sp>
          <p:nvSpPr>
            <p:cNvPr id="154" name="圆角矩形 308">
              <a:extLst>
                <a:ext uri="{FF2B5EF4-FFF2-40B4-BE49-F238E27FC236}">
                  <a16:creationId xmlns:a16="http://schemas.microsoft.com/office/drawing/2014/main" id="{02F39385-1058-4175-9BA8-D231F0933A1C}"/>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5" name="圆角矩形 22">
              <a:extLst>
                <a:ext uri="{FF2B5EF4-FFF2-40B4-BE49-F238E27FC236}">
                  <a16:creationId xmlns:a16="http://schemas.microsoft.com/office/drawing/2014/main" id="{2DB92CA2-EDB5-4D1E-B692-FBA6D62A610F}"/>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就业创业</a:t>
              </a:r>
            </a:p>
          </p:txBody>
        </p:sp>
      </p:grpSp>
      <p:grpSp>
        <p:nvGrpSpPr>
          <p:cNvPr id="156" name="组合 155">
            <a:extLst>
              <a:ext uri="{FF2B5EF4-FFF2-40B4-BE49-F238E27FC236}">
                <a16:creationId xmlns:a16="http://schemas.microsoft.com/office/drawing/2014/main" id="{9A25836D-A2C3-4FCD-A8EB-22D5A3D46AB9}"/>
              </a:ext>
            </a:extLst>
          </p:cNvPr>
          <p:cNvGrpSpPr/>
          <p:nvPr/>
        </p:nvGrpSpPr>
        <p:grpSpPr>
          <a:xfrm>
            <a:off x="7135849" y="2607715"/>
            <a:ext cx="1058330" cy="291307"/>
            <a:chOff x="268922" y="4301913"/>
            <a:chExt cx="1070071" cy="395999"/>
          </a:xfrm>
        </p:grpSpPr>
        <p:sp>
          <p:nvSpPr>
            <p:cNvPr id="157" name="圆角矩形 311">
              <a:extLst>
                <a:ext uri="{FF2B5EF4-FFF2-40B4-BE49-F238E27FC236}">
                  <a16:creationId xmlns:a16="http://schemas.microsoft.com/office/drawing/2014/main" id="{3E20A3FB-539C-40E7-9899-560A01E26D71}"/>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8" name="圆角矩形 22">
              <a:extLst>
                <a:ext uri="{FF2B5EF4-FFF2-40B4-BE49-F238E27FC236}">
                  <a16:creationId xmlns:a16="http://schemas.microsoft.com/office/drawing/2014/main" id="{EF95AB5D-FEA7-4EFD-A6F0-C3487D32EBF7}"/>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159" name="组合 158">
            <a:extLst>
              <a:ext uri="{FF2B5EF4-FFF2-40B4-BE49-F238E27FC236}">
                <a16:creationId xmlns:a16="http://schemas.microsoft.com/office/drawing/2014/main" id="{6D1C898F-EFB9-4FD5-957A-D7DA0AB2F73E}"/>
              </a:ext>
            </a:extLst>
          </p:cNvPr>
          <p:cNvGrpSpPr/>
          <p:nvPr/>
        </p:nvGrpSpPr>
        <p:grpSpPr>
          <a:xfrm>
            <a:off x="7143888" y="3983400"/>
            <a:ext cx="1058330" cy="291307"/>
            <a:chOff x="268922" y="4301913"/>
            <a:chExt cx="1070071" cy="395999"/>
          </a:xfrm>
        </p:grpSpPr>
        <p:sp>
          <p:nvSpPr>
            <p:cNvPr id="160" name="圆角矩形 314">
              <a:extLst>
                <a:ext uri="{FF2B5EF4-FFF2-40B4-BE49-F238E27FC236}">
                  <a16:creationId xmlns:a16="http://schemas.microsoft.com/office/drawing/2014/main" id="{FA6A643D-F0F0-4B51-A7E5-0F01375306C0}"/>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1" name="圆角矩形 22">
              <a:extLst>
                <a:ext uri="{FF2B5EF4-FFF2-40B4-BE49-F238E27FC236}">
                  <a16:creationId xmlns:a16="http://schemas.microsoft.com/office/drawing/2014/main" id="{19B46F14-EB86-4B4B-87D4-374D556B802E}"/>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保障性住房</a:t>
              </a:r>
            </a:p>
          </p:txBody>
        </p:sp>
      </p:grpSp>
      <p:grpSp>
        <p:nvGrpSpPr>
          <p:cNvPr id="162" name="组合 161">
            <a:extLst>
              <a:ext uri="{FF2B5EF4-FFF2-40B4-BE49-F238E27FC236}">
                <a16:creationId xmlns:a16="http://schemas.microsoft.com/office/drawing/2014/main" id="{4970C5DC-6193-4345-B18F-C077F423C5B5}"/>
              </a:ext>
            </a:extLst>
          </p:cNvPr>
          <p:cNvGrpSpPr/>
          <p:nvPr/>
        </p:nvGrpSpPr>
        <p:grpSpPr>
          <a:xfrm>
            <a:off x="5972178" y="4464116"/>
            <a:ext cx="1058330" cy="291307"/>
            <a:chOff x="268922" y="4301913"/>
            <a:chExt cx="1070071" cy="395999"/>
          </a:xfrm>
        </p:grpSpPr>
        <p:sp>
          <p:nvSpPr>
            <p:cNvPr id="163" name="圆角矩形 317">
              <a:extLst>
                <a:ext uri="{FF2B5EF4-FFF2-40B4-BE49-F238E27FC236}">
                  <a16:creationId xmlns:a16="http://schemas.microsoft.com/office/drawing/2014/main" id="{E028FF83-FCFC-42CC-8508-B9EDB36F8125}"/>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4" name="圆角矩形 22">
              <a:extLst>
                <a:ext uri="{FF2B5EF4-FFF2-40B4-BE49-F238E27FC236}">
                  <a16:creationId xmlns:a16="http://schemas.microsoft.com/office/drawing/2014/main" id="{2C2D0C53-5DCD-448C-9F04-575EEE378834}"/>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165" name="组合 164">
            <a:extLst>
              <a:ext uri="{FF2B5EF4-FFF2-40B4-BE49-F238E27FC236}">
                <a16:creationId xmlns:a16="http://schemas.microsoft.com/office/drawing/2014/main" id="{41FC9D05-5B83-4E95-ACD8-672FC1600EB9}"/>
              </a:ext>
            </a:extLst>
          </p:cNvPr>
          <p:cNvGrpSpPr/>
          <p:nvPr/>
        </p:nvGrpSpPr>
        <p:grpSpPr>
          <a:xfrm>
            <a:off x="7155359" y="4457618"/>
            <a:ext cx="1058330" cy="291307"/>
            <a:chOff x="268922" y="4301913"/>
            <a:chExt cx="1070071" cy="395999"/>
          </a:xfrm>
        </p:grpSpPr>
        <p:sp>
          <p:nvSpPr>
            <p:cNvPr id="166" name="圆角矩形 317">
              <a:extLst>
                <a:ext uri="{FF2B5EF4-FFF2-40B4-BE49-F238E27FC236}">
                  <a16:creationId xmlns:a16="http://schemas.microsoft.com/office/drawing/2014/main" id="{D01187D8-9715-491C-AAA9-639F0BEE30E3}"/>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7" name="圆角矩形 22">
              <a:extLst>
                <a:ext uri="{FF2B5EF4-FFF2-40B4-BE49-F238E27FC236}">
                  <a16:creationId xmlns:a16="http://schemas.microsoft.com/office/drawing/2014/main" id="{2B1270B1-8133-4F7F-9A06-9F2DD8AB81A2}"/>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168" name="组合 167">
            <a:extLst>
              <a:ext uri="{FF2B5EF4-FFF2-40B4-BE49-F238E27FC236}">
                <a16:creationId xmlns:a16="http://schemas.microsoft.com/office/drawing/2014/main" id="{556C32F1-7868-45B3-88C9-4BA8162E2DD1}"/>
              </a:ext>
            </a:extLst>
          </p:cNvPr>
          <p:cNvGrpSpPr/>
          <p:nvPr/>
        </p:nvGrpSpPr>
        <p:grpSpPr>
          <a:xfrm>
            <a:off x="7122365" y="1711815"/>
            <a:ext cx="1058330" cy="291307"/>
            <a:chOff x="268922" y="1369771"/>
            <a:chExt cx="1070071" cy="395999"/>
          </a:xfrm>
        </p:grpSpPr>
        <p:sp>
          <p:nvSpPr>
            <p:cNvPr id="169" name="圆角矩形 335">
              <a:extLst>
                <a:ext uri="{FF2B5EF4-FFF2-40B4-BE49-F238E27FC236}">
                  <a16:creationId xmlns:a16="http://schemas.microsoft.com/office/drawing/2014/main" id="{6E072BC6-F11C-4D6D-9A35-25703CAF9871}"/>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0" name="圆角矩形 7">
              <a:extLst>
                <a:ext uri="{FF2B5EF4-FFF2-40B4-BE49-F238E27FC236}">
                  <a16:creationId xmlns:a16="http://schemas.microsoft.com/office/drawing/2014/main" id="{1A6056EC-3455-43B9-9F3F-D1CCB48F04C9}"/>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环境保护</a:t>
              </a:r>
            </a:p>
          </p:txBody>
        </p:sp>
      </p:grpSp>
      <p:grpSp>
        <p:nvGrpSpPr>
          <p:cNvPr id="171" name="组合 170">
            <a:extLst>
              <a:ext uri="{FF2B5EF4-FFF2-40B4-BE49-F238E27FC236}">
                <a16:creationId xmlns:a16="http://schemas.microsoft.com/office/drawing/2014/main" id="{1A2FCA68-0782-4037-B480-783CD00F83DC}"/>
              </a:ext>
            </a:extLst>
          </p:cNvPr>
          <p:cNvGrpSpPr/>
          <p:nvPr/>
        </p:nvGrpSpPr>
        <p:grpSpPr>
          <a:xfrm>
            <a:off x="7120904" y="3043473"/>
            <a:ext cx="1069802" cy="314199"/>
            <a:chOff x="268922" y="1369771"/>
            <a:chExt cx="1070071" cy="395999"/>
          </a:xfrm>
        </p:grpSpPr>
        <p:sp>
          <p:nvSpPr>
            <p:cNvPr id="172" name="圆角矩形 338">
              <a:extLst>
                <a:ext uri="{FF2B5EF4-FFF2-40B4-BE49-F238E27FC236}">
                  <a16:creationId xmlns:a16="http://schemas.microsoft.com/office/drawing/2014/main" id="{E062C905-416C-4717-BD16-30DBF279873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3" name="圆角矩形 7">
              <a:extLst>
                <a:ext uri="{FF2B5EF4-FFF2-40B4-BE49-F238E27FC236}">
                  <a16:creationId xmlns:a16="http://schemas.microsoft.com/office/drawing/2014/main" id="{B60D4458-BCC9-4169-A470-140E9C5BFDBA}"/>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安全生产</a:t>
              </a:r>
            </a:p>
          </p:txBody>
        </p:sp>
      </p:grpSp>
      <p:grpSp>
        <p:nvGrpSpPr>
          <p:cNvPr id="177" name="组合 176">
            <a:extLst>
              <a:ext uri="{FF2B5EF4-FFF2-40B4-BE49-F238E27FC236}">
                <a16:creationId xmlns:a16="http://schemas.microsoft.com/office/drawing/2014/main" id="{54818238-6AB5-47AF-BD10-C7B8F667B2EC}"/>
              </a:ext>
            </a:extLst>
          </p:cNvPr>
          <p:cNvGrpSpPr/>
          <p:nvPr/>
        </p:nvGrpSpPr>
        <p:grpSpPr>
          <a:xfrm>
            <a:off x="7120905" y="3521673"/>
            <a:ext cx="1069801" cy="291307"/>
            <a:chOff x="268922" y="1369771"/>
            <a:chExt cx="1070071" cy="395999"/>
          </a:xfrm>
        </p:grpSpPr>
        <p:sp>
          <p:nvSpPr>
            <p:cNvPr id="178" name="圆角矩形 341">
              <a:extLst>
                <a:ext uri="{FF2B5EF4-FFF2-40B4-BE49-F238E27FC236}">
                  <a16:creationId xmlns:a16="http://schemas.microsoft.com/office/drawing/2014/main" id="{E82A204F-BFBA-46B4-B5B4-703291FF333C}"/>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9" name="圆角矩形 7">
              <a:extLst>
                <a:ext uri="{FF2B5EF4-FFF2-40B4-BE49-F238E27FC236}">
                  <a16:creationId xmlns:a16="http://schemas.microsoft.com/office/drawing/2014/main" id="{F9015E73-F075-4251-8444-5FEE1768827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价格和收费信息</a:t>
              </a:r>
            </a:p>
          </p:txBody>
        </p:sp>
      </p:grpSp>
      <p:grpSp>
        <p:nvGrpSpPr>
          <p:cNvPr id="180" name="组合 179">
            <a:extLst>
              <a:ext uri="{FF2B5EF4-FFF2-40B4-BE49-F238E27FC236}">
                <a16:creationId xmlns:a16="http://schemas.microsoft.com/office/drawing/2014/main" id="{246AC842-5F2D-4D0F-A825-A1CF2A34E53C}"/>
              </a:ext>
            </a:extLst>
          </p:cNvPr>
          <p:cNvGrpSpPr/>
          <p:nvPr/>
        </p:nvGrpSpPr>
        <p:grpSpPr>
          <a:xfrm>
            <a:off x="5960707" y="4902674"/>
            <a:ext cx="1058331" cy="446742"/>
            <a:chOff x="268922" y="1369771"/>
            <a:chExt cx="1070071" cy="395999"/>
          </a:xfrm>
        </p:grpSpPr>
        <p:sp>
          <p:nvSpPr>
            <p:cNvPr id="181" name="圆角矩形 344">
              <a:extLst>
                <a:ext uri="{FF2B5EF4-FFF2-40B4-BE49-F238E27FC236}">
                  <a16:creationId xmlns:a16="http://schemas.microsoft.com/office/drawing/2014/main" id="{3D6CDF74-9E89-40F1-AD30-B94CE8F1319D}"/>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2" name="圆角矩形 7">
              <a:extLst>
                <a:ext uri="{FF2B5EF4-FFF2-40B4-BE49-F238E27FC236}">
                  <a16:creationId xmlns:a16="http://schemas.microsoft.com/office/drawing/2014/main" id="{A7A7D796-8188-4AB7-9FFC-27B8F81D83C8}"/>
                </a:ext>
              </a:extLst>
            </p:cNvPr>
            <p:cNvSpPr/>
            <p:nvPr/>
          </p:nvSpPr>
          <p:spPr>
            <a:xfrm>
              <a:off x="280520" y="1373778"/>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15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183" name="组合 182">
            <a:extLst>
              <a:ext uri="{FF2B5EF4-FFF2-40B4-BE49-F238E27FC236}">
                <a16:creationId xmlns:a16="http://schemas.microsoft.com/office/drawing/2014/main" id="{10141FA0-41E0-45E3-B389-ABB4A369D8FD}"/>
              </a:ext>
            </a:extLst>
          </p:cNvPr>
          <p:cNvGrpSpPr/>
          <p:nvPr/>
        </p:nvGrpSpPr>
        <p:grpSpPr>
          <a:xfrm>
            <a:off x="8597315" y="1704618"/>
            <a:ext cx="1058330" cy="291307"/>
            <a:chOff x="268922" y="1369771"/>
            <a:chExt cx="1070071" cy="395999"/>
          </a:xfrm>
        </p:grpSpPr>
        <p:sp>
          <p:nvSpPr>
            <p:cNvPr id="184" name="圆角矩形 420">
              <a:extLst>
                <a:ext uri="{FF2B5EF4-FFF2-40B4-BE49-F238E27FC236}">
                  <a16:creationId xmlns:a16="http://schemas.microsoft.com/office/drawing/2014/main" id="{80006F0C-2A64-4579-978C-D17B8287A7D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5" name="圆角矩形 7">
              <a:extLst>
                <a:ext uri="{FF2B5EF4-FFF2-40B4-BE49-F238E27FC236}">
                  <a16:creationId xmlns:a16="http://schemas.microsoft.com/office/drawing/2014/main" id="{A11BD612-86C6-4471-BB51-65C39B02F7ED}"/>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领导信箱</a:t>
              </a:r>
            </a:p>
          </p:txBody>
        </p:sp>
      </p:grpSp>
      <p:grpSp>
        <p:nvGrpSpPr>
          <p:cNvPr id="186" name="组合 185">
            <a:extLst>
              <a:ext uri="{FF2B5EF4-FFF2-40B4-BE49-F238E27FC236}">
                <a16:creationId xmlns:a16="http://schemas.microsoft.com/office/drawing/2014/main" id="{44FA6A31-8DCC-4721-B577-A29E5C529C09}"/>
              </a:ext>
            </a:extLst>
          </p:cNvPr>
          <p:cNvGrpSpPr/>
          <p:nvPr/>
        </p:nvGrpSpPr>
        <p:grpSpPr>
          <a:xfrm>
            <a:off x="8585844" y="2138003"/>
            <a:ext cx="1058330" cy="303923"/>
            <a:chOff x="268922" y="1932969"/>
            <a:chExt cx="1367165" cy="512149"/>
          </a:xfrm>
        </p:grpSpPr>
        <p:sp>
          <p:nvSpPr>
            <p:cNvPr id="187" name="圆角矩形 423">
              <a:extLst>
                <a:ext uri="{FF2B5EF4-FFF2-40B4-BE49-F238E27FC236}">
                  <a16:creationId xmlns:a16="http://schemas.microsoft.com/office/drawing/2014/main" id="{C29B2ADE-BEB4-4617-B028-982BFF4E2966}"/>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8" name="圆角矩形 10">
              <a:extLst>
                <a:ext uri="{FF2B5EF4-FFF2-40B4-BE49-F238E27FC236}">
                  <a16:creationId xmlns:a16="http://schemas.microsoft.com/office/drawing/2014/main" id="{E2AFEA9E-8D2F-4B13-BC64-E4A5004DEE0C}"/>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咨询投诉</a:t>
              </a:r>
            </a:p>
          </p:txBody>
        </p:sp>
      </p:grpSp>
      <p:grpSp>
        <p:nvGrpSpPr>
          <p:cNvPr id="189" name="组合 188">
            <a:extLst>
              <a:ext uri="{FF2B5EF4-FFF2-40B4-BE49-F238E27FC236}">
                <a16:creationId xmlns:a16="http://schemas.microsoft.com/office/drawing/2014/main" id="{68AA0E65-8835-4F3F-87A5-2D7D3A113E10}"/>
              </a:ext>
            </a:extLst>
          </p:cNvPr>
          <p:cNvGrpSpPr/>
          <p:nvPr/>
        </p:nvGrpSpPr>
        <p:grpSpPr>
          <a:xfrm>
            <a:off x="8605643" y="2608022"/>
            <a:ext cx="1058330" cy="291307"/>
            <a:chOff x="268922" y="2612318"/>
            <a:chExt cx="1070071" cy="395999"/>
          </a:xfrm>
        </p:grpSpPr>
        <p:sp>
          <p:nvSpPr>
            <p:cNvPr id="190" name="圆角矩形 426">
              <a:extLst>
                <a:ext uri="{FF2B5EF4-FFF2-40B4-BE49-F238E27FC236}">
                  <a16:creationId xmlns:a16="http://schemas.microsoft.com/office/drawing/2014/main" id="{13F6841B-33AE-4C4D-9A62-99CE6DE15853}"/>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13">
              <a:extLst>
                <a:ext uri="{FF2B5EF4-FFF2-40B4-BE49-F238E27FC236}">
                  <a16:creationId xmlns:a16="http://schemas.microsoft.com/office/drawing/2014/main" id="{B47B80CB-7463-4BC2-96C1-35867E2329AE}"/>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在线访谈</a:t>
              </a:r>
            </a:p>
          </p:txBody>
        </p:sp>
      </p:grpSp>
      <p:grpSp>
        <p:nvGrpSpPr>
          <p:cNvPr id="192" name="组合 191">
            <a:extLst>
              <a:ext uri="{FF2B5EF4-FFF2-40B4-BE49-F238E27FC236}">
                <a16:creationId xmlns:a16="http://schemas.microsoft.com/office/drawing/2014/main" id="{D1B418F5-9E5D-4508-94ED-E6FC79D3238A}"/>
              </a:ext>
            </a:extLst>
          </p:cNvPr>
          <p:cNvGrpSpPr/>
          <p:nvPr/>
        </p:nvGrpSpPr>
        <p:grpSpPr>
          <a:xfrm>
            <a:off x="8629277" y="3074934"/>
            <a:ext cx="1058330" cy="291307"/>
            <a:chOff x="268922" y="3175516"/>
            <a:chExt cx="1070071" cy="395999"/>
          </a:xfrm>
        </p:grpSpPr>
        <p:sp>
          <p:nvSpPr>
            <p:cNvPr id="193" name="圆角矩形 429">
              <a:extLst>
                <a:ext uri="{FF2B5EF4-FFF2-40B4-BE49-F238E27FC236}">
                  <a16:creationId xmlns:a16="http://schemas.microsoft.com/office/drawing/2014/main" id="{675E3B22-8B8D-45C6-8969-0FDAB861D6D4}"/>
                </a:ext>
              </a:extLst>
            </p:cNvPr>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4" name="圆角矩形 16">
              <a:extLst>
                <a:ext uri="{FF2B5EF4-FFF2-40B4-BE49-F238E27FC236}">
                  <a16:creationId xmlns:a16="http://schemas.microsoft.com/office/drawing/2014/main" id="{1F350A5C-5846-4266-A5D6-898AF901631B}"/>
                </a:ext>
              </a:extLst>
            </p:cNvPr>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征集调查</a:t>
              </a:r>
            </a:p>
          </p:txBody>
        </p:sp>
      </p:grpSp>
      <p:grpSp>
        <p:nvGrpSpPr>
          <p:cNvPr id="195" name="组合 194">
            <a:extLst>
              <a:ext uri="{FF2B5EF4-FFF2-40B4-BE49-F238E27FC236}">
                <a16:creationId xmlns:a16="http://schemas.microsoft.com/office/drawing/2014/main" id="{ACBC3DF9-B894-47B9-B0AC-3053216227E7}"/>
              </a:ext>
            </a:extLst>
          </p:cNvPr>
          <p:cNvGrpSpPr/>
          <p:nvPr/>
        </p:nvGrpSpPr>
        <p:grpSpPr>
          <a:xfrm>
            <a:off x="8603889" y="3541846"/>
            <a:ext cx="1058330" cy="291307"/>
            <a:chOff x="268922" y="3738715"/>
            <a:chExt cx="1070071" cy="395999"/>
          </a:xfrm>
        </p:grpSpPr>
        <p:sp>
          <p:nvSpPr>
            <p:cNvPr id="196" name="圆角矩形 432">
              <a:extLst>
                <a:ext uri="{FF2B5EF4-FFF2-40B4-BE49-F238E27FC236}">
                  <a16:creationId xmlns:a16="http://schemas.microsoft.com/office/drawing/2014/main" id="{59086B6E-72E4-4EE2-A641-F9DC611F1855}"/>
                </a:ext>
              </a:extLst>
            </p:cNvPr>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7" name="圆角矩形 19">
              <a:extLst>
                <a:ext uri="{FF2B5EF4-FFF2-40B4-BE49-F238E27FC236}">
                  <a16:creationId xmlns:a16="http://schemas.microsoft.com/office/drawing/2014/main" id="{C82F11A0-F44C-4B32-BB97-3C81C1AE8F06}"/>
                </a:ext>
              </a:extLst>
            </p:cNvPr>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业务知识库</a:t>
              </a:r>
            </a:p>
          </p:txBody>
        </p:sp>
      </p:grpSp>
      <p:grpSp>
        <p:nvGrpSpPr>
          <p:cNvPr id="198" name="组合 197">
            <a:extLst>
              <a:ext uri="{FF2B5EF4-FFF2-40B4-BE49-F238E27FC236}">
                <a16:creationId xmlns:a16="http://schemas.microsoft.com/office/drawing/2014/main" id="{D5DC0E0D-0F13-47DA-A674-81F486DCF8DC}"/>
              </a:ext>
            </a:extLst>
          </p:cNvPr>
          <p:cNvGrpSpPr/>
          <p:nvPr/>
        </p:nvGrpSpPr>
        <p:grpSpPr>
          <a:xfrm>
            <a:off x="8615360" y="3997619"/>
            <a:ext cx="1058330" cy="291307"/>
            <a:chOff x="268922" y="4301913"/>
            <a:chExt cx="1070071" cy="395999"/>
          </a:xfrm>
        </p:grpSpPr>
        <p:sp>
          <p:nvSpPr>
            <p:cNvPr id="199" name="圆角矩形 435">
              <a:extLst>
                <a:ext uri="{FF2B5EF4-FFF2-40B4-BE49-F238E27FC236}">
                  <a16:creationId xmlns:a16="http://schemas.microsoft.com/office/drawing/2014/main" id="{CBD95748-D447-449F-9CF4-FCADD9F43139}"/>
                </a:ext>
              </a:extLst>
            </p:cNvPr>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0" name="圆角矩形 22">
              <a:extLst>
                <a:ext uri="{FF2B5EF4-FFF2-40B4-BE49-F238E27FC236}">
                  <a16:creationId xmlns:a16="http://schemas.microsoft.com/office/drawing/2014/main" id="{FA0EFF23-9DA7-4187-BFE4-98A8C9683B8E}"/>
                </a:ext>
              </a:extLst>
            </p:cNvPr>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政务微博</a:t>
              </a:r>
            </a:p>
          </p:txBody>
        </p:sp>
      </p:grpSp>
      <p:grpSp>
        <p:nvGrpSpPr>
          <p:cNvPr id="201" name="组合 200">
            <a:extLst>
              <a:ext uri="{FF2B5EF4-FFF2-40B4-BE49-F238E27FC236}">
                <a16:creationId xmlns:a16="http://schemas.microsoft.com/office/drawing/2014/main" id="{13FF25B7-03C6-483B-A48F-2D7DC157ABA3}"/>
              </a:ext>
            </a:extLst>
          </p:cNvPr>
          <p:cNvGrpSpPr/>
          <p:nvPr/>
        </p:nvGrpSpPr>
        <p:grpSpPr>
          <a:xfrm>
            <a:off x="10324256" y="1718463"/>
            <a:ext cx="1058330" cy="291307"/>
            <a:chOff x="268922" y="1369771"/>
            <a:chExt cx="1070071" cy="395999"/>
          </a:xfrm>
        </p:grpSpPr>
        <p:sp>
          <p:nvSpPr>
            <p:cNvPr id="202" name="圆角矩形 469">
              <a:extLst>
                <a:ext uri="{FF2B5EF4-FFF2-40B4-BE49-F238E27FC236}">
                  <a16:creationId xmlns:a16="http://schemas.microsoft.com/office/drawing/2014/main" id="{1E4C3B4B-3AA6-413F-B63A-9CCF159D0F96}"/>
                </a:ext>
              </a:extLst>
            </p:cNvPr>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3" name="圆角矩形 7">
              <a:extLst>
                <a:ext uri="{FF2B5EF4-FFF2-40B4-BE49-F238E27FC236}">
                  <a16:creationId xmlns:a16="http://schemas.microsoft.com/office/drawing/2014/main" id="{1EBC5D9E-0E2D-4B86-9C2B-52406329E3E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民生实事专栏</a:t>
              </a:r>
            </a:p>
          </p:txBody>
        </p:sp>
      </p:grpSp>
      <p:grpSp>
        <p:nvGrpSpPr>
          <p:cNvPr id="204" name="组合 203">
            <a:extLst>
              <a:ext uri="{FF2B5EF4-FFF2-40B4-BE49-F238E27FC236}">
                <a16:creationId xmlns:a16="http://schemas.microsoft.com/office/drawing/2014/main" id="{49FC37F5-4374-4BA5-8AAA-B77A1D99BB7E}"/>
              </a:ext>
            </a:extLst>
          </p:cNvPr>
          <p:cNvGrpSpPr/>
          <p:nvPr/>
        </p:nvGrpSpPr>
        <p:grpSpPr>
          <a:xfrm>
            <a:off x="10324256" y="2168030"/>
            <a:ext cx="1058330" cy="303923"/>
            <a:chOff x="268922" y="1932969"/>
            <a:chExt cx="1367165" cy="512149"/>
          </a:xfrm>
        </p:grpSpPr>
        <p:sp>
          <p:nvSpPr>
            <p:cNvPr id="205" name="圆角矩形 472">
              <a:extLst>
                <a:ext uri="{FF2B5EF4-FFF2-40B4-BE49-F238E27FC236}">
                  <a16:creationId xmlns:a16="http://schemas.microsoft.com/office/drawing/2014/main" id="{A29657F7-7505-4562-871B-0B97066B986C}"/>
                </a:ext>
              </a:extLst>
            </p:cNvPr>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6" name="圆角矩形 10">
              <a:extLst>
                <a:ext uri="{FF2B5EF4-FFF2-40B4-BE49-F238E27FC236}">
                  <a16:creationId xmlns:a16="http://schemas.microsoft.com/office/drawing/2014/main" id="{1F3AF486-71E9-49D8-AD06-13B163290A58}"/>
                </a:ext>
              </a:extLst>
            </p:cNvPr>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重点业务专栏</a:t>
              </a:r>
            </a:p>
          </p:txBody>
        </p:sp>
      </p:grpSp>
      <p:grpSp>
        <p:nvGrpSpPr>
          <p:cNvPr id="207" name="组合 206">
            <a:extLst>
              <a:ext uri="{FF2B5EF4-FFF2-40B4-BE49-F238E27FC236}">
                <a16:creationId xmlns:a16="http://schemas.microsoft.com/office/drawing/2014/main" id="{35E34595-EC1A-4333-BD70-13FA1832E461}"/>
              </a:ext>
            </a:extLst>
          </p:cNvPr>
          <p:cNvGrpSpPr/>
          <p:nvPr/>
        </p:nvGrpSpPr>
        <p:grpSpPr>
          <a:xfrm>
            <a:off x="10337410" y="2599183"/>
            <a:ext cx="1058330" cy="291307"/>
            <a:chOff x="268922" y="2612318"/>
            <a:chExt cx="1070071" cy="395999"/>
          </a:xfrm>
        </p:grpSpPr>
        <p:sp>
          <p:nvSpPr>
            <p:cNvPr id="208" name="圆角矩形 475">
              <a:extLst>
                <a:ext uri="{FF2B5EF4-FFF2-40B4-BE49-F238E27FC236}">
                  <a16:creationId xmlns:a16="http://schemas.microsoft.com/office/drawing/2014/main" id="{128C216B-ED16-492C-AA80-559D858C492D}"/>
                </a:ext>
              </a:extLst>
            </p:cNvPr>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9" name="圆角矩形 13">
              <a:extLst>
                <a:ext uri="{FF2B5EF4-FFF2-40B4-BE49-F238E27FC236}">
                  <a16:creationId xmlns:a16="http://schemas.microsoft.com/office/drawing/2014/main" id="{5D4BDACB-2145-4D98-B3E4-4071CBA41A6A}"/>
                </a:ext>
              </a:extLst>
            </p:cNvPr>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政策解读专栏</a:t>
              </a:r>
            </a:p>
          </p:txBody>
        </p:sp>
      </p:grpSp>
      <p:sp>
        <p:nvSpPr>
          <p:cNvPr id="174" name="矩形 173">
            <a:extLst>
              <a:ext uri="{FF2B5EF4-FFF2-40B4-BE49-F238E27FC236}">
                <a16:creationId xmlns:a16="http://schemas.microsoft.com/office/drawing/2014/main" id="{D051AA4F-F45E-47EF-9641-B04EF01CC0FE}"/>
              </a:ext>
            </a:extLst>
          </p:cNvPr>
          <p:cNvSpPr/>
          <p:nvPr/>
        </p:nvSpPr>
        <p:spPr bwMode="auto">
          <a:xfrm>
            <a:off x="1552351" y="6463970"/>
            <a:ext cx="2560955" cy="326733"/>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5" name="组合 174">
            <a:extLst>
              <a:ext uri="{FF2B5EF4-FFF2-40B4-BE49-F238E27FC236}">
                <a16:creationId xmlns:a16="http://schemas.microsoft.com/office/drawing/2014/main" id="{BC19B68E-33F3-4584-993C-A4BA39665B75}"/>
              </a:ext>
            </a:extLst>
          </p:cNvPr>
          <p:cNvGrpSpPr/>
          <p:nvPr/>
        </p:nvGrpSpPr>
        <p:grpSpPr>
          <a:xfrm>
            <a:off x="1814261" y="6538846"/>
            <a:ext cx="669226" cy="240239"/>
            <a:chOff x="268922" y="4301913"/>
            <a:chExt cx="1070071" cy="395999"/>
          </a:xfrm>
          <a:solidFill>
            <a:schemeClr val="accent6">
              <a:lumMod val="60000"/>
              <a:lumOff val="40000"/>
            </a:schemeClr>
          </a:solidFill>
        </p:grpSpPr>
        <p:sp>
          <p:nvSpPr>
            <p:cNvPr id="176" name="圆角矩形 219">
              <a:extLst>
                <a:ext uri="{FF2B5EF4-FFF2-40B4-BE49-F238E27FC236}">
                  <a16:creationId xmlns:a16="http://schemas.microsoft.com/office/drawing/2014/main" id="{22185935-5E00-4E03-8CFE-B07A7B42EAC9}"/>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0" name="圆角矩形 22">
              <a:extLst>
                <a:ext uri="{FF2B5EF4-FFF2-40B4-BE49-F238E27FC236}">
                  <a16:creationId xmlns:a16="http://schemas.microsoft.com/office/drawing/2014/main" id="{65085842-49C6-42CA-83D0-484B6D825122}"/>
                </a:ext>
              </a:extLst>
            </p:cNvPr>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11" name="TextBox 7">
            <a:extLst>
              <a:ext uri="{FF2B5EF4-FFF2-40B4-BE49-F238E27FC236}">
                <a16:creationId xmlns:a16="http://schemas.microsoft.com/office/drawing/2014/main" id="{FD4979F2-756B-4D4B-9579-22E0D8F5BC0D}"/>
              </a:ext>
            </a:extLst>
          </p:cNvPr>
          <p:cNvSpPr txBox="1"/>
          <p:nvPr/>
        </p:nvSpPr>
        <p:spPr>
          <a:xfrm>
            <a:off x="2898675" y="6456267"/>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spTree>
    <p:extLst>
      <p:ext uri="{BB962C8B-B14F-4D97-AF65-F5344CB8AC3E}">
        <p14:creationId xmlns:p14="http://schemas.microsoft.com/office/powerpoint/2010/main" val="89408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E6886-3C9C-4241-BF9E-4B39D93AED78}"/>
              </a:ext>
            </a:extLst>
          </p:cNvPr>
          <p:cNvSpPr>
            <a:spLocks noGrp="1"/>
          </p:cNvSpPr>
          <p:nvPr>
            <p:ph type="title"/>
          </p:nvPr>
        </p:nvSpPr>
        <p:spPr/>
        <p:txBody>
          <a:bodyPr/>
          <a:lstStyle/>
          <a:p>
            <a:r>
              <a:rPr lang="en-US" altLang="zh-CN" sz="3600" dirty="0"/>
              <a:t>4  </a:t>
            </a:r>
            <a:r>
              <a:rPr lang="zh-CN" altLang="en-US" sz="3600" dirty="0"/>
              <a:t>一期重点</a:t>
            </a:r>
            <a:r>
              <a:rPr lang="en-US" altLang="zh-CN" sz="3600" dirty="0"/>
              <a:t>——</a:t>
            </a:r>
            <a:r>
              <a:rPr lang="zh-CN" altLang="en-US" sz="3600" dirty="0"/>
              <a:t>栏目架构</a:t>
            </a:r>
            <a:endParaRPr lang="zh-CN" altLang="en-US" dirty="0"/>
          </a:p>
        </p:txBody>
      </p:sp>
      <p:graphicFrame>
        <p:nvGraphicFramePr>
          <p:cNvPr id="7" name="表格 6">
            <a:extLst>
              <a:ext uri="{FF2B5EF4-FFF2-40B4-BE49-F238E27FC236}">
                <a16:creationId xmlns:a16="http://schemas.microsoft.com/office/drawing/2014/main" id="{AC8C17B4-916D-4FF1-B78E-9D6B7B48BB4B}"/>
              </a:ext>
            </a:extLst>
          </p:cNvPr>
          <p:cNvGraphicFramePr>
            <a:graphicFrameLocks noGrp="1"/>
          </p:cNvGraphicFramePr>
          <p:nvPr>
            <p:extLst/>
          </p:nvPr>
        </p:nvGraphicFramePr>
        <p:xfrm>
          <a:off x="2054123" y="1051987"/>
          <a:ext cx="6498206" cy="5030699"/>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623652">
                  <a:extLst>
                    <a:ext uri="{9D8B030D-6E8A-4147-A177-3AD203B41FA5}">
                      <a16:colId xmlns:a16="http://schemas.microsoft.com/office/drawing/2014/main" val="2455183057"/>
                    </a:ext>
                  </a:extLst>
                </a:gridCol>
                <a:gridCol w="1657038">
                  <a:extLst>
                    <a:ext uri="{9D8B030D-6E8A-4147-A177-3AD203B41FA5}">
                      <a16:colId xmlns:a16="http://schemas.microsoft.com/office/drawing/2014/main" val="3340318834"/>
                    </a:ext>
                  </a:extLst>
                </a:gridCol>
                <a:gridCol w="1608758">
                  <a:extLst>
                    <a:ext uri="{9D8B030D-6E8A-4147-A177-3AD203B41FA5}">
                      <a16:colId xmlns:a16="http://schemas.microsoft.com/office/drawing/2014/main" val="2634770568"/>
                    </a:ext>
                  </a:extLst>
                </a:gridCol>
                <a:gridCol w="1608758">
                  <a:extLst>
                    <a:ext uri="{9D8B030D-6E8A-4147-A177-3AD203B41FA5}">
                      <a16:colId xmlns:a16="http://schemas.microsoft.com/office/drawing/2014/main" val="647233838"/>
                    </a:ext>
                  </a:extLst>
                </a:gridCol>
              </a:tblGrid>
              <a:tr h="497148">
                <a:tc>
                  <a:txBody>
                    <a:bodyPr/>
                    <a:lstStyle/>
                    <a:p>
                      <a:pPr algn="ctr"/>
                      <a:r>
                        <a:rPr lang="zh-CN" altLang="en-US" sz="1600" dirty="0">
                          <a:solidFill>
                            <a:schemeClr val="tx1"/>
                          </a:solidFill>
                        </a:rPr>
                        <a:t> 了解深汕</a:t>
                      </a:r>
                      <a:endParaRPr lang="zh-CN" altLang="en-US" sz="1600" dirty="0">
                        <a:solidFill>
                          <a:schemeClr val="bg1"/>
                        </a:solidFill>
                        <a:latin typeface="+mj-lt"/>
                        <a:ea typeface="Arial Unicode MS" pitchFamily="34" charset="-122"/>
                        <a:cs typeface="Arial Unicode MS" pitchFamily="34" charset="-122"/>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1" dirty="0">
                          <a:solidFill>
                            <a:schemeClr val="tx1"/>
                          </a:solidFill>
                        </a:rPr>
                        <a:t> 投资深汕</a:t>
                      </a:r>
                      <a:endParaRPr lang="zh-CN" altLang="en-US" sz="1600" b="1"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dirty="0">
                          <a:solidFill>
                            <a:schemeClr val="tx1"/>
                          </a:solidFill>
                        </a:rPr>
                        <a:t> 出行深汕</a:t>
                      </a:r>
                      <a:endParaRPr lang="zh-CN" altLang="en-US" sz="1600" dirty="0">
                        <a:solidFill>
                          <a:schemeClr val="tx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600" b="0" dirty="0">
                          <a:solidFill>
                            <a:schemeClr val="tx1"/>
                          </a:solidFill>
                          <a:latin typeface="+mj-lt"/>
                          <a:ea typeface="Arial Unicode MS" pitchFamily="34" charset="-122"/>
                          <a:cs typeface="Arial Unicode MS" pitchFamily="34" charset="-122"/>
                        </a:rPr>
                        <a:t>政务服务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23799953"/>
                  </a:ext>
                </a:extLst>
              </a:tr>
              <a:tr h="566747">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36369">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r h="566747">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450488689"/>
                  </a:ext>
                </a:extLst>
              </a:tr>
              <a:tr h="496700">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713636"/>
                  </a:ext>
                </a:extLst>
              </a:tr>
            </a:tbl>
          </a:graphicData>
        </a:graphic>
      </p:graphicFrame>
      <p:grpSp>
        <p:nvGrpSpPr>
          <p:cNvPr id="9" name="组合 8">
            <a:extLst>
              <a:ext uri="{FF2B5EF4-FFF2-40B4-BE49-F238E27FC236}">
                <a16:creationId xmlns:a16="http://schemas.microsoft.com/office/drawing/2014/main" id="{D4CB6C1B-F6A9-40CB-9119-E1FB045FA1EF}"/>
              </a:ext>
            </a:extLst>
          </p:cNvPr>
          <p:cNvGrpSpPr/>
          <p:nvPr/>
        </p:nvGrpSpPr>
        <p:grpSpPr>
          <a:xfrm>
            <a:off x="2264845" y="1794296"/>
            <a:ext cx="1231229" cy="313743"/>
            <a:chOff x="268922" y="1369771"/>
            <a:chExt cx="1070071" cy="395999"/>
          </a:xfrm>
          <a:solidFill>
            <a:srgbClr val="A9D18E"/>
          </a:solidFill>
        </p:grpSpPr>
        <p:sp>
          <p:nvSpPr>
            <p:cNvPr id="10" name="圆角矩形 45">
              <a:extLst>
                <a:ext uri="{FF2B5EF4-FFF2-40B4-BE49-F238E27FC236}">
                  <a16:creationId xmlns:a16="http://schemas.microsoft.com/office/drawing/2014/main" id="{7D74E8C4-6E1E-4AAB-8E02-C49030F79C08}"/>
                </a:ext>
              </a:extLst>
            </p:cNvPr>
            <p:cNvSpPr/>
            <p:nvPr/>
          </p:nvSpPr>
          <p:spPr>
            <a:xfrm>
              <a:off x="268922" y="1369771"/>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圆角矩形 7">
              <a:extLst>
                <a:ext uri="{FF2B5EF4-FFF2-40B4-BE49-F238E27FC236}">
                  <a16:creationId xmlns:a16="http://schemas.microsoft.com/office/drawing/2014/main" id="{3EFEC0D1-A182-4040-830B-8B78A89DB15A}"/>
                </a:ext>
              </a:extLst>
            </p:cNvPr>
            <p:cNvSpPr/>
            <p:nvPr/>
          </p:nvSpPr>
          <p:spPr>
            <a:xfrm>
              <a:off x="280520" y="1381369"/>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概况简介</a:t>
              </a:r>
            </a:p>
          </p:txBody>
        </p:sp>
      </p:grpSp>
      <p:grpSp>
        <p:nvGrpSpPr>
          <p:cNvPr id="12" name="组合 11">
            <a:extLst>
              <a:ext uri="{FF2B5EF4-FFF2-40B4-BE49-F238E27FC236}">
                <a16:creationId xmlns:a16="http://schemas.microsoft.com/office/drawing/2014/main" id="{B2013B6F-5093-4802-80D7-8BDF95895392}"/>
              </a:ext>
            </a:extLst>
          </p:cNvPr>
          <p:cNvGrpSpPr/>
          <p:nvPr/>
        </p:nvGrpSpPr>
        <p:grpSpPr>
          <a:xfrm>
            <a:off x="2223247" y="2352391"/>
            <a:ext cx="1244429" cy="313743"/>
            <a:chOff x="268922" y="1932969"/>
            <a:chExt cx="1367165" cy="512149"/>
          </a:xfrm>
          <a:solidFill>
            <a:srgbClr val="A9D18E"/>
          </a:solidFill>
        </p:grpSpPr>
        <p:sp>
          <p:nvSpPr>
            <p:cNvPr id="13" name="圆角矩形 49">
              <a:extLst>
                <a:ext uri="{FF2B5EF4-FFF2-40B4-BE49-F238E27FC236}">
                  <a16:creationId xmlns:a16="http://schemas.microsoft.com/office/drawing/2014/main" id="{44209802-F70C-46AA-B52A-E2080908A01C}"/>
                </a:ext>
              </a:extLst>
            </p:cNvPr>
            <p:cNvSpPr/>
            <p:nvPr/>
          </p:nvSpPr>
          <p:spPr>
            <a:xfrm>
              <a:off x="268922" y="1932969"/>
              <a:ext cx="1367165" cy="51214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圆角矩形 10">
              <a:extLst>
                <a:ext uri="{FF2B5EF4-FFF2-40B4-BE49-F238E27FC236}">
                  <a16:creationId xmlns:a16="http://schemas.microsoft.com/office/drawing/2014/main" id="{A6193346-C010-4AF7-BAED-D477AF025790}"/>
                </a:ext>
              </a:extLst>
            </p:cNvPr>
            <p:cNvSpPr/>
            <p:nvPr/>
          </p:nvSpPr>
          <p:spPr>
            <a:xfrm>
              <a:off x="283922" y="1947969"/>
              <a:ext cx="1337165" cy="482149"/>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地理位置</a:t>
              </a:r>
            </a:p>
          </p:txBody>
        </p:sp>
      </p:grpSp>
      <p:grpSp>
        <p:nvGrpSpPr>
          <p:cNvPr id="15" name="组合 14">
            <a:extLst>
              <a:ext uri="{FF2B5EF4-FFF2-40B4-BE49-F238E27FC236}">
                <a16:creationId xmlns:a16="http://schemas.microsoft.com/office/drawing/2014/main" id="{FD9E18AD-E4DC-4E79-8C78-97DD63F167C5}"/>
              </a:ext>
            </a:extLst>
          </p:cNvPr>
          <p:cNvGrpSpPr/>
          <p:nvPr/>
        </p:nvGrpSpPr>
        <p:grpSpPr>
          <a:xfrm>
            <a:off x="2225649" y="2896746"/>
            <a:ext cx="1242027" cy="313743"/>
            <a:chOff x="268922" y="2612318"/>
            <a:chExt cx="1070071" cy="395999"/>
          </a:xfrm>
          <a:solidFill>
            <a:srgbClr val="A9D18E"/>
          </a:solidFill>
        </p:grpSpPr>
        <p:sp>
          <p:nvSpPr>
            <p:cNvPr id="16" name="圆角矩形 53">
              <a:extLst>
                <a:ext uri="{FF2B5EF4-FFF2-40B4-BE49-F238E27FC236}">
                  <a16:creationId xmlns:a16="http://schemas.microsoft.com/office/drawing/2014/main" id="{C13A6AA5-EE76-4E7C-9ADC-7BE7DE6A3F7C}"/>
                </a:ext>
              </a:extLst>
            </p:cNvPr>
            <p:cNvSpPr/>
            <p:nvPr/>
          </p:nvSpPr>
          <p:spPr>
            <a:xfrm>
              <a:off x="268922" y="2612318"/>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圆角矩形 13">
              <a:extLst>
                <a:ext uri="{FF2B5EF4-FFF2-40B4-BE49-F238E27FC236}">
                  <a16:creationId xmlns:a16="http://schemas.microsoft.com/office/drawing/2014/main" id="{BA4FCA9D-D379-40C7-A60A-72D2FC465F60}"/>
                </a:ext>
              </a:extLst>
            </p:cNvPr>
            <p:cNvSpPr/>
            <p:nvPr/>
          </p:nvSpPr>
          <p:spPr>
            <a:xfrm>
              <a:off x="280520" y="2623916"/>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发展规划</a:t>
              </a:r>
            </a:p>
          </p:txBody>
        </p:sp>
      </p:grpSp>
      <p:grpSp>
        <p:nvGrpSpPr>
          <p:cNvPr id="18" name="组合 17">
            <a:extLst>
              <a:ext uri="{FF2B5EF4-FFF2-40B4-BE49-F238E27FC236}">
                <a16:creationId xmlns:a16="http://schemas.microsoft.com/office/drawing/2014/main" id="{D6AE229A-3422-49BD-A43C-AF0B84E3625A}"/>
              </a:ext>
            </a:extLst>
          </p:cNvPr>
          <p:cNvGrpSpPr/>
          <p:nvPr/>
        </p:nvGrpSpPr>
        <p:grpSpPr>
          <a:xfrm>
            <a:off x="2236900" y="3464208"/>
            <a:ext cx="1242027" cy="313743"/>
            <a:chOff x="268922" y="3175516"/>
            <a:chExt cx="1070071" cy="395999"/>
          </a:xfrm>
          <a:solidFill>
            <a:srgbClr val="A9D18E"/>
          </a:solidFill>
        </p:grpSpPr>
        <p:sp>
          <p:nvSpPr>
            <p:cNvPr id="19" name="圆角矩形 57">
              <a:extLst>
                <a:ext uri="{FF2B5EF4-FFF2-40B4-BE49-F238E27FC236}">
                  <a16:creationId xmlns:a16="http://schemas.microsoft.com/office/drawing/2014/main" id="{234635ED-63F6-4C67-B2CB-6D84EFCE9D8E}"/>
                </a:ext>
              </a:extLst>
            </p:cNvPr>
            <p:cNvSpPr/>
            <p:nvPr/>
          </p:nvSpPr>
          <p:spPr>
            <a:xfrm>
              <a:off x="268922" y="3175516"/>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圆角矩形 16">
              <a:extLst>
                <a:ext uri="{FF2B5EF4-FFF2-40B4-BE49-F238E27FC236}">
                  <a16:creationId xmlns:a16="http://schemas.microsoft.com/office/drawing/2014/main" id="{5CD8B719-8990-4BB4-BDD6-EC4483D1CE91}"/>
                </a:ext>
              </a:extLst>
            </p:cNvPr>
            <p:cNvSpPr/>
            <p:nvPr/>
          </p:nvSpPr>
          <p:spPr>
            <a:xfrm>
              <a:off x="280520" y="3187114"/>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资源优势</a:t>
              </a:r>
            </a:p>
          </p:txBody>
        </p:sp>
      </p:grpSp>
      <p:grpSp>
        <p:nvGrpSpPr>
          <p:cNvPr id="21" name="组合 20">
            <a:extLst>
              <a:ext uri="{FF2B5EF4-FFF2-40B4-BE49-F238E27FC236}">
                <a16:creationId xmlns:a16="http://schemas.microsoft.com/office/drawing/2014/main" id="{D6A5932F-7854-4A43-88D9-A069909E8497}"/>
              </a:ext>
            </a:extLst>
          </p:cNvPr>
          <p:cNvGrpSpPr/>
          <p:nvPr/>
        </p:nvGrpSpPr>
        <p:grpSpPr>
          <a:xfrm>
            <a:off x="2224447" y="4031670"/>
            <a:ext cx="1242027" cy="313743"/>
            <a:chOff x="268922" y="3738715"/>
            <a:chExt cx="1070071" cy="395999"/>
          </a:xfrm>
          <a:solidFill>
            <a:srgbClr val="A9D18E"/>
          </a:solidFill>
        </p:grpSpPr>
        <p:sp>
          <p:nvSpPr>
            <p:cNvPr id="22" name="圆角矩形 61">
              <a:extLst>
                <a:ext uri="{FF2B5EF4-FFF2-40B4-BE49-F238E27FC236}">
                  <a16:creationId xmlns:a16="http://schemas.microsoft.com/office/drawing/2014/main" id="{FDFBEAE3-B972-420C-BDB3-F3A03A66FFA2}"/>
                </a:ext>
              </a:extLst>
            </p:cNvPr>
            <p:cNvSpPr/>
            <p:nvPr/>
          </p:nvSpPr>
          <p:spPr>
            <a:xfrm>
              <a:off x="268922" y="3738715"/>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圆角矩形 19">
              <a:extLst>
                <a:ext uri="{FF2B5EF4-FFF2-40B4-BE49-F238E27FC236}">
                  <a16:creationId xmlns:a16="http://schemas.microsoft.com/office/drawing/2014/main" id="{6D9EE8E3-0138-4B9B-86E1-65CFE700C1A8}"/>
                </a:ext>
              </a:extLst>
            </p:cNvPr>
            <p:cNvSpPr/>
            <p:nvPr/>
          </p:nvSpPr>
          <p:spPr>
            <a:xfrm>
              <a:off x="280520" y="3750313"/>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大事记</a:t>
              </a:r>
            </a:p>
          </p:txBody>
        </p:sp>
      </p:grpSp>
      <p:grpSp>
        <p:nvGrpSpPr>
          <p:cNvPr id="24" name="组合 23">
            <a:extLst>
              <a:ext uri="{FF2B5EF4-FFF2-40B4-BE49-F238E27FC236}">
                <a16:creationId xmlns:a16="http://schemas.microsoft.com/office/drawing/2014/main" id="{CE254F54-46CD-462D-90D2-91BF1CD54FFB}"/>
              </a:ext>
            </a:extLst>
          </p:cNvPr>
          <p:cNvGrpSpPr/>
          <p:nvPr/>
        </p:nvGrpSpPr>
        <p:grpSpPr>
          <a:xfrm>
            <a:off x="3863748" y="1800602"/>
            <a:ext cx="1255229" cy="301133"/>
            <a:chOff x="257324" y="1359550"/>
            <a:chExt cx="1070071" cy="395999"/>
          </a:xfrm>
          <a:solidFill>
            <a:srgbClr val="A9D18E"/>
          </a:solidFill>
        </p:grpSpPr>
        <p:sp>
          <p:nvSpPr>
            <p:cNvPr id="25" name="圆角矩形 366">
              <a:extLst>
                <a:ext uri="{FF2B5EF4-FFF2-40B4-BE49-F238E27FC236}">
                  <a16:creationId xmlns:a16="http://schemas.microsoft.com/office/drawing/2014/main" id="{D94F8D33-09F1-412C-930E-A8CD7B6B6F96}"/>
                </a:ext>
              </a:extLst>
            </p:cNvPr>
            <p:cNvSpPr/>
            <p:nvPr/>
          </p:nvSpPr>
          <p:spPr>
            <a:xfrm>
              <a:off x="257324" y="1359550"/>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圆角矩形 7">
              <a:extLst>
                <a:ext uri="{FF2B5EF4-FFF2-40B4-BE49-F238E27FC236}">
                  <a16:creationId xmlns:a16="http://schemas.microsoft.com/office/drawing/2014/main" id="{43DD1D00-E208-444C-8240-E740C026DD0E}"/>
                </a:ext>
              </a:extLst>
            </p:cNvPr>
            <p:cNvSpPr/>
            <p:nvPr/>
          </p:nvSpPr>
          <p:spPr>
            <a:xfrm>
              <a:off x="280520" y="1381369"/>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投资资讯</a:t>
              </a:r>
            </a:p>
          </p:txBody>
        </p:sp>
      </p:grpSp>
      <p:grpSp>
        <p:nvGrpSpPr>
          <p:cNvPr id="27" name="组合 26">
            <a:extLst>
              <a:ext uri="{FF2B5EF4-FFF2-40B4-BE49-F238E27FC236}">
                <a16:creationId xmlns:a16="http://schemas.microsoft.com/office/drawing/2014/main" id="{54BBFB3F-3BAC-45C7-A4AE-40B84B04D173}"/>
              </a:ext>
            </a:extLst>
          </p:cNvPr>
          <p:cNvGrpSpPr/>
          <p:nvPr/>
        </p:nvGrpSpPr>
        <p:grpSpPr>
          <a:xfrm>
            <a:off x="3890958" y="2338368"/>
            <a:ext cx="1228019" cy="313743"/>
            <a:chOff x="268922" y="1932969"/>
            <a:chExt cx="1367165" cy="512149"/>
          </a:xfrm>
          <a:solidFill>
            <a:srgbClr val="A9D18E"/>
          </a:solidFill>
        </p:grpSpPr>
        <p:sp>
          <p:nvSpPr>
            <p:cNvPr id="28" name="圆角矩形 369">
              <a:extLst>
                <a:ext uri="{FF2B5EF4-FFF2-40B4-BE49-F238E27FC236}">
                  <a16:creationId xmlns:a16="http://schemas.microsoft.com/office/drawing/2014/main" id="{EBE55B2F-024E-44D4-81B2-1AA80D6273FE}"/>
                </a:ext>
              </a:extLst>
            </p:cNvPr>
            <p:cNvSpPr/>
            <p:nvPr/>
          </p:nvSpPr>
          <p:spPr>
            <a:xfrm>
              <a:off x="268922" y="1932969"/>
              <a:ext cx="1367165" cy="51214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圆角矩形 10">
              <a:extLst>
                <a:ext uri="{FF2B5EF4-FFF2-40B4-BE49-F238E27FC236}">
                  <a16:creationId xmlns:a16="http://schemas.microsoft.com/office/drawing/2014/main" id="{66827D42-5C1F-4471-9373-5A3ADC111ED5}"/>
                </a:ext>
              </a:extLst>
            </p:cNvPr>
            <p:cNvSpPr/>
            <p:nvPr/>
          </p:nvSpPr>
          <p:spPr>
            <a:xfrm>
              <a:off x="283922" y="1947969"/>
              <a:ext cx="1337165" cy="482149"/>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签约项目</a:t>
              </a:r>
            </a:p>
          </p:txBody>
        </p:sp>
      </p:grpSp>
      <p:grpSp>
        <p:nvGrpSpPr>
          <p:cNvPr id="30" name="组合 29">
            <a:extLst>
              <a:ext uri="{FF2B5EF4-FFF2-40B4-BE49-F238E27FC236}">
                <a16:creationId xmlns:a16="http://schemas.microsoft.com/office/drawing/2014/main" id="{044418DD-F852-46B1-8F1D-C9D2DB7C334C}"/>
              </a:ext>
            </a:extLst>
          </p:cNvPr>
          <p:cNvGrpSpPr/>
          <p:nvPr/>
        </p:nvGrpSpPr>
        <p:grpSpPr>
          <a:xfrm>
            <a:off x="3900026" y="2899232"/>
            <a:ext cx="1242027" cy="313743"/>
            <a:chOff x="268922" y="2612319"/>
            <a:chExt cx="1070071" cy="395999"/>
          </a:xfrm>
          <a:solidFill>
            <a:srgbClr val="A9D18E"/>
          </a:solidFill>
        </p:grpSpPr>
        <p:sp>
          <p:nvSpPr>
            <p:cNvPr id="31" name="圆角矩形 372">
              <a:extLst>
                <a:ext uri="{FF2B5EF4-FFF2-40B4-BE49-F238E27FC236}">
                  <a16:creationId xmlns:a16="http://schemas.microsoft.com/office/drawing/2014/main" id="{3129E3DB-1710-47B9-AFF2-F3364F864ED0}"/>
                </a:ext>
              </a:extLst>
            </p:cNvPr>
            <p:cNvSpPr/>
            <p:nvPr/>
          </p:nvSpPr>
          <p:spPr>
            <a:xfrm>
              <a:off x="268922" y="2612319"/>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圆角矩形 13">
              <a:extLst>
                <a:ext uri="{FF2B5EF4-FFF2-40B4-BE49-F238E27FC236}">
                  <a16:creationId xmlns:a16="http://schemas.microsoft.com/office/drawing/2014/main" id="{F7645857-8112-4F34-8DD4-A28F0E331BAC}"/>
                </a:ext>
              </a:extLst>
            </p:cNvPr>
            <p:cNvSpPr/>
            <p:nvPr/>
          </p:nvSpPr>
          <p:spPr>
            <a:xfrm>
              <a:off x="280520" y="2623916"/>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主导产业</a:t>
              </a:r>
            </a:p>
          </p:txBody>
        </p:sp>
      </p:grpSp>
      <p:grpSp>
        <p:nvGrpSpPr>
          <p:cNvPr id="33" name="组合 32">
            <a:extLst>
              <a:ext uri="{FF2B5EF4-FFF2-40B4-BE49-F238E27FC236}">
                <a16:creationId xmlns:a16="http://schemas.microsoft.com/office/drawing/2014/main" id="{AE19F994-FA2A-4838-BDF6-AEDC77C53C37}"/>
              </a:ext>
            </a:extLst>
          </p:cNvPr>
          <p:cNvGrpSpPr/>
          <p:nvPr/>
        </p:nvGrpSpPr>
        <p:grpSpPr>
          <a:xfrm>
            <a:off x="3900026" y="3464207"/>
            <a:ext cx="1242027" cy="313743"/>
            <a:chOff x="268922" y="3175516"/>
            <a:chExt cx="1070071" cy="395999"/>
          </a:xfrm>
          <a:solidFill>
            <a:srgbClr val="A9D18E"/>
          </a:solidFill>
        </p:grpSpPr>
        <p:sp>
          <p:nvSpPr>
            <p:cNvPr id="34" name="圆角矩形 375">
              <a:extLst>
                <a:ext uri="{FF2B5EF4-FFF2-40B4-BE49-F238E27FC236}">
                  <a16:creationId xmlns:a16="http://schemas.microsoft.com/office/drawing/2014/main" id="{F4789446-C897-4709-96F4-403831B7B9F1}"/>
                </a:ext>
              </a:extLst>
            </p:cNvPr>
            <p:cNvSpPr/>
            <p:nvPr/>
          </p:nvSpPr>
          <p:spPr>
            <a:xfrm>
              <a:off x="268922" y="3175516"/>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圆角矩形 16">
              <a:extLst>
                <a:ext uri="{FF2B5EF4-FFF2-40B4-BE49-F238E27FC236}">
                  <a16:creationId xmlns:a16="http://schemas.microsoft.com/office/drawing/2014/main" id="{2EE72A1B-7F2A-4289-B26C-97756CF3477E}"/>
                </a:ext>
              </a:extLst>
            </p:cNvPr>
            <p:cNvSpPr/>
            <p:nvPr/>
          </p:nvSpPr>
          <p:spPr>
            <a:xfrm>
              <a:off x="280520" y="3187114"/>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优惠政策</a:t>
              </a:r>
            </a:p>
          </p:txBody>
        </p:sp>
      </p:grpSp>
      <p:grpSp>
        <p:nvGrpSpPr>
          <p:cNvPr id="36" name="组合 35">
            <a:extLst>
              <a:ext uri="{FF2B5EF4-FFF2-40B4-BE49-F238E27FC236}">
                <a16:creationId xmlns:a16="http://schemas.microsoft.com/office/drawing/2014/main" id="{06F6FE2A-C0D1-477E-BF44-810463B9530C}"/>
              </a:ext>
            </a:extLst>
          </p:cNvPr>
          <p:cNvGrpSpPr/>
          <p:nvPr/>
        </p:nvGrpSpPr>
        <p:grpSpPr>
          <a:xfrm>
            <a:off x="5542259" y="1805502"/>
            <a:ext cx="1218028" cy="301133"/>
            <a:chOff x="268922" y="1369771"/>
            <a:chExt cx="1070071" cy="395999"/>
          </a:xfrm>
          <a:solidFill>
            <a:srgbClr val="A9D18E"/>
          </a:solidFill>
        </p:grpSpPr>
        <p:sp>
          <p:nvSpPr>
            <p:cNvPr id="37" name="圆角矩形 420">
              <a:extLst>
                <a:ext uri="{FF2B5EF4-FFF2-40B4-BE49-F238E27FC236}">
                  <a16:creationId xmlns:a16="http://schemas.microsoft.com/office/drawing/2014/main" id="{8BCAF6B9-8762-434F-8362-21395F216AD2}"/>
                </a:ext>
              </a:extLst>
            </p:cNvPr>
            <p:cNvSpPr/>
            <p:nvPr/>
          </p:nvSpPr>
          <p:spPr>
            <a:xfrm>
              <a:off x="268922" y="1369771"/>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圆角矩形 7">
              <a:extLst>
                <a:ext uri="{FF2B5EF4-FFF2-40B4-BE49-F238E27FC236}">
                  <a16:creationId xmlns:a16="http://schemas.microsoft.com/office/drawing/2014/main" id="{46F645B9-02EF-4ED7-9F0A-322905BCED18}"/>
                </a:ext>
              </a:extLst>
            </p:cNvPr>
            <p:cNvSpPr/>
            <p:nvPr/>
          </p:nvSpPr>
          <p:spPr>
            <a:xfrm>
              <a:off x="280520" y="1381369"/>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风情美景</a:t>
              </a:r>
            </a:p>
          </p:txBody>
        </p:sp>
      </p:grpSp>
      <p:grpSp>
        <p:nvGrpSpPr>
          <p:cNvPr id="39" name="组合 38">
            <a:extLst>
              <a:ext uri="{FF2B5EF4-FFF2-40B4-BE49-F238E27FC236}">
                <a16:creationId xmlns:a16="http://schemas.microsoft.com/office/drawing/2014/main" id="{304BD8F7-ABB2-4C19-A3F4-0602DF120560}"/>
              </a:ext>
            </a:extLst>
          </p:cNvPr>
          <p:cNvGrpSpPr/>
          <p:nvPr/>
        </p:nvGrpSpPr>
        <p:grpSpPr>
          <a:xfrm>
            <a:off x="5542259" y="2342484"/>
            <a:ext cx="1218028" cy="313743"/>
            <a:chOff x="268922" y="1932969"/>
            <a:chExt cx="1367165" cy="512149"/>
          </a:xfrm>
          <a:solidFill>
            <a:srgbClr val="A9D18E"/>
          </a:solidFill>
        </p:grpSpPr>
        <p:sp>
          <p:nvSpPr>
            <p:cNvPr id="40" name="圆角矩形 423">
              <a:extLst>
                <a:ext uri="{FF2B5EF4-FFF2-40B4-BE49-F238E27FC236}">
                  <a16:creationId xmlns:a16="http://schemas.microsoft.com/office/drawing/2014/main" id="{6353C4F8-99EE-4858-B77F-6B55517A3926}"/>
                </a:ext>
              </a:extLst>
            </p:cNvPr>
            <p:cNvSpPr/>
            <p:nvPr/>
          </p:nvSpPr>
          <p:spPr>
            <a:xfrm>
              <a:off x="268922" y="1932969"/>
              <a:ext cx="1367165" cy="51214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圆角矩形 10">
              <a:extLst>
                <a:ext uri="{FF2B5EF4-FFF2-40B4-BE49-F238E27FC236}">
                  <a16:creationId xmlns:a16="http://schemas.microsoft.com/office/drawing/2014/main" id="{6B81C071-54A9-4664-BA84-AB0D834CBCE7}"/>
                </a:ext>
              </a:extLst>
            </p:cNvPr>
            <p:cNvSpPr/>
            <p:nvPr/>
          </p:nvSpPr>
          <p:spPr>
            <a:xfrm>
              <a:off x="283922" y="1947969"/>
              <a:ext cx="1337165" cy="482149"/>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便民手册</a:t>
              </a:r>
            </a:p>
          </p:txBody>
        </p:sp>
      </p:grpSp>
      <p:grpSp>
        <p:nvGrpSpPr>
          <p:cNvPr id="42" name="组合 41">
            <a:extLst>
              <a:ext uri="{FF2B5EF4-FFF2-40B4-BE49-F238E27FC236}">
                <a16:creationId xmlns:a16="http://schemas.microsoft.com/office/drawing/2014/main" id="{65BB3B70-04C5-47F9-82F6-C2D0706E19DE}"/>
              </a:ext>
            </a:extLst>
          </p:cNvPr>
          <p:cNvGrpSpPr/>
          <p:nvPr/>
        </p:nvGrpSpPr>
        <p:grpSpPr>
          <a:xfrm>
            <a:off x="5550287" y="2894263"/>
            <a:ext cx="1242027" cy="318712"/>
            <a:chOff x="268922" y="2612318"/>
            <a:chExt cx="1070071" cy="395999"/>
          </a:xfrm>
          <a:solidFill>
            <a:srgbClr val="A9D18E"/>
          </a:solidFill>
        </p:grpSpPr>
        <p:sp>
          <p:nvSpPr>
            <p:cNvPr id="43" name="圆角矩形 426">
              <a:extLst>
                <a:ext uri="{FF2B5EF4-FFF2-40B4-BE49-F238E27FC236}">
                  <a16:creationId xmlns:a16="http://schemas.microsoft.com/office/drawing/2014/main" id="{97306222-4FEE-4F20-ABD1-66BE894982ED}"/>
                </a:ext>
              </a:extLst>
            </p:cNvPr>
            <p:cNvSpPr/>
            <p:nvPr/>
          </p:nvSpPr>
          <p:spPr>
            <a:xfrm>
              <a:off x="268922" y="2612318"/>
              <a:ext cx="1070071" cy="395999"/>
            </a:xfrm>
            <a:prstGeom prst="roundRect">
              <a:avLst>
                <a:gd name="adj" fmla="val 10000"/>
              </a:avLst>
            </a:prstGeom>
            <a:grpFill/>
            <a:ln>
              <a:solidFill>
                <a:srgbClr val="A9D18E"/>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圆角矩形 13">
              <a:extLst>
                <a:ext uri="{FF2B5EF4-FFF2-40B4-BE49-F238E27FC236}">
                  <a16:creationId xmlns:a16="http://schemas.microsoft.com/office/drawing/2014/main" id="{0CD11E5F-26E8-4C39-BB12-E17DBEEA988C}"/>
                </a:ext>
              </a:extLst>
            </p:cNvPr>
            <p:cNvSpPr/>
            <p:nvPr/>
          </p:nvSpPr>
          <p:spPr>
            <a:xfrm>
              <a:off x="280520" y="2623916"/>
              <a:ext cx="1046875" cy="372803"/>
            </a:xfrm>
            <a:prstGeom prst="rect">
              <a:avLst/>
            </a:prstGeom>
            <a:grpFill/>
            <a:ln>
              <a:solidFill>
                <a:srgbClr val="A9D18E"/>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品味生活</a:t>
              </a:r>
            </a:p>
          </p:txBody>
        </p:sp>
      </p:grpSp>
      <p:grpSp>
        <p:nvGrpSpPr>
          <p:cNvPr id="45" name="组合 44">
            <a:extLst>
              <a:ext uri="{FF2B5EF4-FFF2-40B4-BE49-F238E27FC236}">
                <a16:creationId xmlns:a16="http://schemas.microsoft.com/office/drawing/2014/main" id="{2C1C1A19-AD36-47AD-B2BF-E751D1417495}"/>
              </a:ext>
            </a:extLst>
          </p:cNvPr>
          <p:cNvGrpSpPr/>
          <p:nvPr/>
        </p:nvGrpSpPr>
        <p:grpSpPr>
          <a:xfrm>
            <a:off x="7165162" y="1803485"/>
            <a:ext cx="1218028" cy="301133"/>
            <a:chOff x="268922" y="1369769"/>
            <a:chExt cx="1070071" cy="395999"/>
          </a:xfrm>
        </p:grpSpPr>
        <p:sp>
          <p:nvSpPr>
            <p:cNvPr id="46" name="圆角矩形 420">
              <a:extLst>
                <a:ext uri="{FF2B5EF4-FFF2-40B4-BE49-F238E27FC236}">
                  <a16:creationId xmlns:a16="http://schemas.microsoft.com/office/drawing/2014/main" id="{A767A61F-7041-4B69-81B2-0CD6346C1EF1}"/>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47" name="圆角矩形 7">
              <a:extLst>
                <a:ext uri="{FF2B5EF4-FFF2-40B4-BE49-F238E27FC236}">
                  <a16:creationId xmlns:a16="http://schemas.microsoft.com/office/drawing/2014/main" id="{565B9407-8C25-4EDB-B5A7-6BE07F24A3B6}"/>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个人服务</a:t>
              </a:r>
            </a:p>
          </p:txBody>
        </p:sp>
      </p:grpSp>
      <p:grpSp>
        <p:nvGrpSpPr>
          <p:cNvPr id="51" name="组合 50">
            <a:extLst>
              <a:ext uri="{FF2B5EF4-FFF2-40B4-BE49-F238E27FC236}">
                <a16:creationId xmlns:a16="http://schemas.microsoft.com/office/drawing/2014/main" id="{05340B80-1684-4208-99C1-65608451C017}"/>
              </a:ext>
            </a:extLst>
          </p:cNvPr>
          <p:cNvGrpSpPr/>
          <p:nvPr/>
        </p:nvGrpSpPr>
        <p:grpSpPr>
          <a:xfrm>
            <a:off x="7184774" y="2350978"/>
            <a:ext cx="1218028" cy="301133"/>
            <a:chOff x="268922" y="1369769"/>
            <a:chExt cx="1070071" cy="395999"/>
          </a:xfrm>
        </p:grpSpPr>
        <p:sp>
          <p:nvSpPr>
            <p:cNvPr id="52" name="圆角矩形 420">
              <a:extLst>
                <a:ext uri="{FF2B5EF4-FFF2-40B4-BE49-F238E27FC236}">
                  <a16:creationId xmlns:a16="http://schemas.microsoft.com/office/drawing/2014/main" id="{C7816628-08F6-40A5-BAF5-F3A637C7A3F3}"/>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3" name="圆角矩形 7">
              <a:extLst>
                <a:ext uri="{FF2B5EF4-FFF2-40B4-BE49-F238E27FC236}">
                  <a16:creationId xmlns:a16="http://schemas.microsoft.com/office/drawing/2014/main" id="{CD7CCFB7-5DE2-4996-8AB4-B2E0938E6086}"/>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企业办事</a:t>
              </a:r>
              <a:endParaRPr lang="zh-CN" altLang="en-US" sz="1100" kern="1200" dirty="0">
                <a:solidFill>
                  <a:schemeClr val="tx1"/>
                </a:solidFill>
                <a:latin typeface="微软雅黑" panose="020B0503020204020204" charset="-122"/>
                <a:ea typeface="微软雅黑" panose="020B0503020204020204" charset="-122"/>
              </a:endParaRPr>
            </a:p>
          </p:txBody>
        </p:sp>
      </p:grpSp>
      <p:sp>
        <p:nvSpPr>
          <p:cNvPr id="48" name="矩形 47">
            <a:extLst>
              <a:ext uri="{FF2B5EF4-FFF2-40B4-BE49-F238E27FC236}">
                <a16:creationId xmlns:a16="http://schemas.microsoft.com/office/drawing/2014/main" id="{8AADCD05-A6F7-4519-8F2E-C8887ADF473E}"/>
              </a:ext>
            </a:extLst>
          </p:cNvPr>
          <p:cNvSpPr/>
          <p:nvPr/>
        </p:nvSpPr>
        <p:spPr bwMode="auto">
          <a:xfrm>
            <a:off x="2054123" y="6320767"/>
            <a:ext cx="2560955" cy="36957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49" name="组合 48">
            <a:extLst>
              <a:ext uri="{FF2B5EF4-FFF2-40B4-BE49-F238E27FC236}">
                <a16:creationId xmlns:a16="http://schemas.microsoft.com/office/drawing/2014/main" id="{B3F2B9B6-C36C-4597-9C80-B6B505FF760C}"/>
              </a:ext>
            </a:extLst>
          </p:cNvPr>
          <p:cNvGrpSpPr/>
          <p:nvPr/>
        </p:nvGrpSpPr>
        <p:grpSpPr>
          <a:xfrm>
            <a:off x="2298355" y="6385432"/>
            <a:ext cx="669226" cy="240239"/>
            <a:chOff x="268922" y="4301913"/>
            <a:chExt cx="1070071" cy="395999"/>
          </a:xfrm>
          <a:solidFill>
            <a:schemeClr val="accent6">
              <a:lumMod val="60000"/>
              <a:lumOff val="40000"/>
            </a:schemeClr>
          </a:solidFill>
        </p:grpSpPr>
        <p:sp>
          <p:nvSpPr>
            <p:cNvPr id="50" name="圆角矩形 219">
              <a:extLst>
                <a:ext uri="{FF2B5EF4-FFF2-40B4-BE49-F238E27FC236}">
                  <a16:creationId xmlns:a16="http://schemas.microsoft.com/office/drawing/2014/main" id="{56E37BE1-9D65-4983-B71D-DA9D0E6F77CC}"/>
                </a:ext>
              </a:extLst>
            </p:cNvPr>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4" name="圆角矩形 22">
              <a:extLst>
                <a:ext uri="{FF2B5EF4-FFF2-40B4-BE49-F238E27FC236}">
                  <a16:creationId xmlns:a16="http://schemas.microsoft.com/office/drawing/2014/main" id="{F866808E-B2BB-4BD4-9224-3C95709F2A41}"/>
                </a:ext>
              </a:extLst>
            </p:cNvPr>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5" name="TextBox 7">
            <a:extLst>
              <a:ext uri="{FF2B5EF4-FFF2-40B4-BE49-F238E27FC236}">
                <a16:creationId xmlns:a16="http://schemas.microsoft.com/office/drawing/2014/main" id="{97FDCE47-24EC-4D38-BBC4-E7E94CCEA467}"/>
              </a:ext>
            </a:extLst>
          </p:cNvPr>
          <p:cNvSpPr txBox="1"/>
          <p:nvPr/>
        </p:nvSpPr>
        <p:spPr>
          <a:xfrm>
            <a:off x="3284118" y="6329361"/>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56" name="组合 55">
            <a:extLst>
              <a:ext uri="{FF2B5EF4-FFF2-40B4-BE49-F238E27FC236}">
                <a16:creationId xmlns:a16="http://schemas.microsoft.com/office/drawing/2014/main" id="{E07561FE-D14E-4DBF-8F72-9899933AE270}"/>
              </a:ext>
            </a:extLst>
          </p:cNvPr>
          <p:cNvGrpSpPr/>
          <p:nvPr/>
        </p:nvGrpSpPr>
        <p:grpSpPr>
          <a:xfrm>
            <a:off x="7191497" y="2909356"/>
            <a:ext cx="1218028" cy="301133"/>
            <a:chOff x="268922" y="1369769"/>
            <a:chExt cx="1070071" cy="395999"/>
          </a:xfrm>
        </p:grpSpPr>
        <p:sp>
          <p:nvSpPr>
            <p:cNvPr id="57" name="圆角矩形 420">
              <a:extLst>
                <a:ext uri="{FF2B5EF4-FFF2-40B4-BE49-F238E27FC236}">
                  <a16:creationId xmlns:a16="http://schemas.microsoft.com/office/drawing/2014/main" id="{3285625A-580B-4AC8-946B-59DCFDD978E8}"/>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8" name="圆角矩形 7">
              <a:extLst>
                <a:ext uri="{FF2B5EF4-FFF2-40B4-BE49-F238E27FC236}">
                  <a16:creationId xmlns:a16="http://schemas.microsoft.com/office/drawing/2014/main" id="{EAC2F7D8-9F43-4E0E-8B7D-E22B339C2B50}"/>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便民服务</a:t>
              </a:r>
            </a:p>
          </p:txBody>
        </p:sp>
      </p:grpSp>
      <p:grpSp>
        <p:nvGrpSpPr>
          <p:cNvPr id="59" name="组合 58">
            <a:extLst>
              <a:ext uri="{FF2B5EF4-FFF2-40B4-BE49-F238E27FC236}">
                <a16:creationId xmlns:a16="http://schemas.microsoft.com/office/drawing/2014/main" id="{D67C56C7-9DB7-4B7D-AAD4-B8ED5F818217}"/>
              </a:ext>
            </a:extLst>
          </p:cNvPr>
          <p:cNvGrpSpPr/>
          <p:nvPr/>
        </p:nvGrpSpPr>
        <p:grpSpPr>
          <a:xfrm>
            <a:off x="7204699" y="3449163"/>
            <a:ext cx="1218028" cy="301133"/>
            <a:chOff x="268922" y="1369769"/>
            <a:chExt cx="1070071" cy="395999"/>
          </a:xfrm>
        </p:grpSpPr>
        <p:sp>
          <p:nvSpPr>
            <p:cNvPr id="60" name="圆角矩形 420">
              <a:extLst>
                <a:ext uri="{FF2B5EF4-FFF2-40B4-BE49-F238E27FC236}">
                  <a16:creationId xmlns:a16="http://schemas.microsoft.com/office/drawing/2014/main" id="{FCF1D6BF-3B41-415C-8D4D-DD09B8CDE380}"/>
                </a:ext>
              </a:extLst>
            </p:cNvPr>
            <p:cNvSpPr/>
            <p:nvPr/>
          </p:nvSpPr>
          <p:spPr>
            <a:xfrm>
              <a:off x="268922" y="13697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1" name="圆角矩形 7">
              <a:extLst>
                <a:ext uri="{FF2B5EF4-FFF2-40B4-BE49-F238E27FC236}">
                  <a16:creationId xmlns:a16="http://schemas.microsoft.com/office/drawing/2014/main" id="{D0C13D1A-99C7-4E4A-AB87-26867E4C42F8}"/>
                </a:ext>
              </a:extLst>
            </p:cNvPr>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民生主题服务</a:t>
              </a:r>
              <a:endParaRPr lang="zh-CN" altLang="en-US" sz="1100" kern="1200" dirty="0">
                <a:solidFill>
                  <a:schemeClr val="tx1"/>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12850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7353439" cy="683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10182" y="2258296"/>
            <a:ext cx="3527335" cy="1600438"/>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目录</a:t>
            </a:r>
            <a:endParaRPr lang="en-US" altLang="zh-CN" sz="5400" b="1" dirty="0">
              <a:solidFill>
                <a:schemeClr val="bg1"/>
              </a:solidFill>
              <a:latin typeface="微软雅黑" panose="020B0503020204020204" charset="-122"/>
              <a:ea typeface="微软雅黑" panose="020B0503020204020204" charset="-122"/>
            </a:endParaRPr>
          </a:p>
          <a:p>
            <a:pPr algn="ctr"/>
            <a:r>
              <a:rPr lang="en-US" altLang="zh-CN" sz="4400" b="1" dirty="0">
                <a:solidFill>
                  <a:schemeClr val="bg1"/>
                </a:solidFill>
                <a:latin typeface="微软雅黑" panose="020B0503020204020204" charset="-122"/>
                <a:ea typeface="微软雅黑" panose="020B0503020204020204" charset="-122"/>
              </a:rPr>
              <a:t>Contents</a:t>
            </a:r>
            <a:endParaRPr lang="zh-CN" altLang="en-US" sz="4400"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1119846" y="1065270"/>
            <a:ext cx="5719776" cy="4707890"/>
          </a:xfrm>
          <a:prstGeom prst="rect">
            <a:avLst/>
          </a:prstGeom>
          <a:noFill/>
        </p:spPr>
        <p:txBody>
          <a:bodyPr wrap="square" rtlCol="0">
            <a:spAutoFit/>
          </a:bodyPr>
          <a:lstStyle/>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网站现状</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建设规划</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建设成果</a:t>
            </a: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请示事项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mn-ea"/>
                </a:rPr>
                <a:t>三</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建设成果</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进度概况</a:t>
            </a:r>
          </a:p>
        </p:txBody>
      </p:sp>
      <p:sp>
        <p:nvSpPr>
          <p:cNvPr id="152" name="等腰三角形 151"/>
          <p:cNvSpPr/>
          <p:nvPr>
            <p:custDataLst>
              <p:tags r:id="rId2"/>
            </p:custDataLst>
          </p:nvPr>
        </p:nvSpPr>
        <p:spPr>
          <a:xfrm rot="5400000">
            <a:off x="1398848" y="164055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3" name="等腰三角形 152"/>
          <p:cNvSpPr/>
          <p:nvPr>
            <p:custDataLst>
              <p:tags r:id="rId3"/>
            </p:custDataLst>
          </p:nvPr>
        </p:nvSpPr>
        <p:spPr>
          <a:xfrm rot="5400000">
            <a:off x="3182772" y="164055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6" name="矩形 155"/>
          <p:cNvSpPr/>
          <p:nvPr>
            <p:custDataLst>
              <p:tags r:id="rId4"/>
            </p:custDataLst>
          </p:nvPr>
        </p:nvSpPr>
        <p:spPr>
          <a:xfrm>
            <a:off x="28873" y="2498849"/>
            <a:ext cx="1610517" cy="3791438"/>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启动官网升级改版。</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进行网站版式设计、优化，并确定最终版式。</a:t>
            </a:r>
            <a:endParaRPr lang="zh-CN" altLang="en-US" sz="1200" b="1"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157" name="任意多边形 156"/>
          <p:cNvSpPr/>
          <p:nvPr>
            <p:custDataLst>
              <p:tags r:id="rId5"/>
            </p:custDataLst>
          </p:nvPr>
        </p:nvSpPr>
        <p:spPr>
          <a:xfrm>
            <a:off x="28873" y="1487185"/>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9</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59" name="任意多边形 158"/>
          <p:cNvSpPr/>
          <p:nvPr>
            <p:custDataLst>
              <p:tags r:id="rId6"/>
            </p:custDataLst>
          </p:nvPr>
        </p:nvSpPr>
        <p:spPr>
          <a:xfrm>
            <a:off x="1735164" y="1488621"/>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10</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0" name="矩形 159"/>
          <p:cNvSpPr/>
          <p:nvPr>
            <p:custDataLst>
              <p:tags r:id="rId7"/>
            </p:custDataLst>
          </p:nvPr>
        </p:nvSpPr>
        <p:spPr>
          <a:xfrm>
            <a:off x="1719464" y="2504149"/>
            <a:ext cx="1817214" cy="37821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solidFill>
                  <a:schemeClr val="tx1"/>
                </a:solidFill>
                <a:latin typeface="微软雅黑" panose="020B0503020204020204" charset="-122"/>
                <a:ea typeface="微软雅黑" panose="020B0503020204020204" charset="-122"/>
                <a:sym typeface="Arial" panose="020B0604020202020204" pitchFamily="34" charset="0"/>
              </a:rPr>
              <a:t>到市电子政务资源中心进行调研官网部署流程。</a:t>
            </a: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根据国家、省、市的政府网站考核指标，设计整体栏目架构。</a:t>
            </a:r>
            <a:r>
              <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rPr>
              <a:t>明确一期建设内容。</a:t>
            </a:r>
            <a:endParaRPr lang="zh-CN" altLang="en-US"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进行技术选型，确定系统架构设计。</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1" name="任意多边形 160"/>
          <p:cNvSpPr/>
          <p:nvPr>
            <p:custDataLst>
              <p:tags r:id="rId8"/>
            </p:custDataLst>
          </p:nvPr>
        </p:nvSpPr>
        <p:spPr>
          <a:xfrm>
            <a:off x="3532122" y="1481746"/>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11</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2" name="等腰三角形 161"/>
          <p:cNvSpPr/>
          <p:nvPr>
            <p:custDataLst>
              <p:tags r:id="rId9"/>
            </p:custDataLst>
          </p:nvPr>
        </p:nvSpPr>
        <p:spPr>
          <a:xfrm rot="5400000">
            <a:off x="4990749" y="164055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3" name="矩形 162"/>
          <p:cNvSpPr/>
          <p:nvPr>
            <p:custDataLst>
              <p:tags r:id="rId10"/>
            </p:custDataLst>
          </p:nvPr>
        </p:nvSpPr>
        <p:spPr>
          <a:xfrm>
            <a:off x="5144328" y="2498849"/>
            <a:ext cx="1787402" cy="37874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完成政务网站生成平台的申请，获取新分配</a:t>
            </a:r>
            <a:r>
              <a:rPr lang="en-US" altLang="zh-CN" sz="1200" b="1" dirty="0">
                <a:latin typeface="微软雅黑" panose="020B0503020204020204" charset="-122"/>
                <a:ea typeface="微软雅黑" panose="020B0503020204020204" charset="-122"/>
                <a:sym typeface="Arial" panose="020B0604020202020204" pitchFamily="34" charset="0"/>
              </a:rPr>
              <a:t>IP</a:t>
            </a:r>
            <a:r>
              <a:rPr lang="zh-CN" altLang="en-US" sz="1200" b="1" dirty="0">
                <a:latin typeface="微软雅黑" panose="020B0503020204020204" charset="-122"/>
                <a:ea typeface="微软雅黑" panose="020B0503020204020204" charset="-122"/>
                <a:sym typeface="Arial" panose="020B0604020202020204" pitchFamily="34" charset="0"/>
              </a:rPr>
              <a:t>。</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完成深圳市统一政府网站管理平台的部署发布，形成可预览成果。</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完成旧版网站数据迁移。</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向投资推广中心进行成果展示，并征求修改意见。</a:t>
            </a:r>
          </a:p>
          <a:p>
            <a:pPr marL="285750" lvl="0" indent="-285750" algn="l">
              <a:lnSpc>
                <a:spcPct val="150000"/>
              </a:lnSpc>
              <a:spcBef>
                <a:spcPts val="0"/>
              </a:spcBef>
              <a:spcAft>
                <a:spcPts val="0"/>
              </a:spcAft>
              <a:buFont typeface="Wingdings" panose="05000000000000000000" charset="0"/>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4" name="任意多边形 163"/>
          <p:cNvSpPr/>
          <p:nvPr>
            <p:custDataLst>
              <p:tags r:id="rId11"/>
            </p:custDataLst>
          </p:nvPr>
        </p:nvSpPr>
        <p:spPr>
          <a:xfrm>
            <a:off x="5331011" y="1493391"/>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5" name="等腰三角形 164"/>
          <p:cNvSpPr/>
          <p:nvPr>
            <p:custDataLst>
              <p:tags r:id="rId12"/>
            </p:custDataLst>
          </p:nvPr>
        </p:nvSpPr>
        <p:spPr>
          <a:xfrm rot="5400000">
            <a:off x="6729433" y="164055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6" name="矩形 165"/>
          <p:cNvSpPr/>
          <p:nvPr>
            <p:custDataLst>
              <p:tags r:id="rId13"/>
            </p:custDataLst>
          </p:nvPr>
        </p:nvSpPr>
        <p:spPr>
          <a:xfrm>
            <a:off x="8685787" y="2508569"/>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配合投资推广中心已完成改版官网前端模板的细节优化设计和编码。</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171450" lvl="0" indent="-171450">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根据最新</a:t>
            </a:r>
            <a:r>
              <a:rPr lang="en-US" altLang="zh-CN" sz="1200" b="1" dirty="0">
                <a:latin typeface="微软雅黑" panose="020B0503020204020204" charset="-122"/>
                <a:ea typeface="微软雅黑" panose="020B0503020204020204" charset="-122"/>
                <a:sym typeface="Arial" panose="020B0604020202020204" pitchFamily="34" charset="0"/>
              </a:rPr>
              <a:t>2019</a:t>
            </a:r>
            <a:r>
              <a:rPr lang="zh-CN" altLang="en-US" sz="1200" b="1" dirty="0">
                <a:latin typeface="微软雅黑" panose="020B0503020204020204" charset="-122"/>
                <a:ea typeface="微软雅黑" panose="020B0503020204020204" charset="-122"/>
                <a:sym typeface="Arial" panose="020B0604020202020204" pitchFamily="34" charset="0"/>
              </a:rPr>
              <a:t>年深圳市政府网站指标与细则，已完成网站的</a:t>
            </a:r>
            <a:r>
              <a:rPr lang="en-US" altLang="zh-CN" sz="1200" b="1" dirty="0">
                <a:latin typeface="微软雅黑" panose="020B0503020204020204" charset="-122"/>
                <a:ea typeface="微软雅黑" panose="020B0503020204020204" charset="-122"/>
                <a:sym typeface="Arial" panose="020B0604020202020204" pitchFamily="34" charset="0"/>
              </a:rPr>
              <a:t>pc</a:t>
            </a:r>
            <a:r>
              <a:rPr lang="zh-CN" altLang="en-US" sz="1200" b="1" dirty="0">
                <a:latin typeface="微软雅黑" panose="020B0503020204020204" charset="-122"/>
                <a:ea typeface="微软雅黑" panose="020B0503020204020204" charset="-122"/>
                <a:sym typeface="Arial" panose="020B0604020202020204" pitchFamily="34" charset="0"/>
              </a:rPr>
              <a:t>端主流浏览器兼容性优化</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167" name="任意多边形 166"/>
          <p:cNvSpPr/>
          <p:nvPr>
            <p:custDataLst>
              <p:tags r:id="rId14"/>
            </p:custDataLst>
          </p:nvPr>
        </p:nvSpPr>
        <p:spPr>
          <a:xfrm>
            <a:off x="7057206" y="1488621"/>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HK"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1</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68" name="文本框 167"/>
          <p:cNvSpPr txBox="1"/>
          <p:nvPr/>
        </p:nvSpPr>
        <p:spPr>
          <a:xfrm>
            <a:off x="3495080" y="2498849"/>
            <a:ext cx="1606550" cy="3692525"/>
          </a:xfrm>
          <a:prstGeom prst="rect">
            <a:avLst/>
          </a:prstGeom>
          <a:noFill/>
        </p:spPr>
        <p:txBody>
          <a:bodyPr wrap="square" rtlCol="0" anchor="t">
            <a:sp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配合统计信息中心进行政务网站生成平台的申请。</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完成一期建设内容的前端页面合成和后台系统开发。</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完成前台数据渲染。</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charset="0"/>
              <a:buChar char="ü"/>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p:txBody>
      </p:sp>
      <p:sp>
        <p:nvSpPr>
          <p:cNvPr id="17" name="任意多边形 166">
            <a:extLst>
              <a:ext uri="{FF2B5EF4-FFF2-40B4-BE49-F238E27FC236}">
                <a16:creationId xmlns:a16="http://schemas.microsoft.com/office/drawing/2014/main" id="{019524FD-089B-476D-BEF8-38FB838D232F}"/>
              </a:ext>
            </a:extLst>
          </p:cNvPr>
          <p:cNvSpPr/>
          <p:nvPr>
            <p:custDataLst>
              <p:tags r:id="rId15"/>
            </p:custDataLst>
          </p:nvPr>
        </p:nvSpPr>
        <p:spPr>
          <a:xfrm>
            <a:off x="10461866" y="1496659"/>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CN"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3</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9" name="矩形 18">
            <a:extLst>
              <a:ext uri="{FF2B5EF4-FFF2-40B4-BE49-F238E27FC236}">
                <a16:creationId xmlns:a16="http://schemas.microsoft.com/office/drawing/2014/main" id="{1209C064-E28E-48EE-9310-3FE7180FCBE9}"/>
              </a:ext>
            </a:extLst>
          </p:cNvPr>
          <p:cNvSpPr/>
          <p:nvPr>
            <p:custDataLst>
              <p:tags r:id="rId16"/>
            </p:custDataLst>
          </p:nvPr>
        </p:nvSpPr>
        <p:spPr>
          <a:xfrm>
            <a:off x="7107070" y="2499512"/>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a:t>
            </a:r>
            <a:r>
              <a:rPr lang="en-US" altLang="zh-CN" sz="1200" b="1" dirty="0">
                <a:latin typeface="微软雅黑" panose="020B0503020204020204" charset="-122"/>
                <a:ea typeface="微软雅黑" panose="020B0503020204020204" charset="-122"/>
                <a:sym typeface="Arial" panose="020B0604020202020204" pitchFamily="34" charset="0"/>
              </a:rPr>
              <a:t>ICP</a:t>
            </a:r>
            <a:r>
              <a:rPr lang="zh-CN" altLang="en-US" sz="1200" b="1" dirty="0">
                <a:latin typeface="微软雅黑" panose="020B0503020204020204" charset="-122"/>
                <a:ea typeface="微软雅黑" panose="020B0503020204020204" charset="-122"/>
                <a:sym typeface="Arial" panose="020B0604020202020204" pitchFamily="34" charset="0"/>
              </a:rPr>
              <a:t>备案和</a:t>
            </a:r>
            <a:r>
              <a:rPr lang="en-US" altLang="zh-CN" sz="1200" b="1" dirty="0">
                <a:latin typeface="微软雅黑" panose="020B0503020204020204" charset="-122"/>
                <a:ea typeface="微软雅黑" panose="020B0503020204020204" charset="-122"/>
                <a:sym typeface="Arial" panose="020B0604020202020204" pitchFamily="34" charset="0"/>
              </a:rPr>
              <a:t>80</a:t>
            </a:r>
            <a:r>
              <a:rPr lang="zh-CN" altLang="en-US" sz="1200" b="1" dirty="0">
                <a:latin typeface="微软雅黑" panose="020B0503020204020204" charset="-122"/>
                <a:ea typeface="微软雅黑" panose="020B0503020204020204" charset="-122"/>
                <a:sym typeface="Arial" panose="020B0604020202020204" pitchFamily="34" charset="0"/>
              </a:rPr>
              <a:t>端口解封。</a:t>
            </a:r>
          </a:p>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根据修改意见，进行相关优化。</a:t>
            </a: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20" name="矩形 19">
            <a:extLst>
              <a:ext uri="{FF2B5EF4-FFF2-40B4-BE49-F238E27FC236}">
                <a16:creationId xmlns:a16="http://schemas.microsoft.com/office/drawing/2014/main" id="{DD380575-44A9-4F41-881B-195D8030A307}"/>
              </a:ext>
            </a:extLst>
          </p:cNvPr>
          <p:cNvSpPr/>
          <p:nvPr>
            <p:custDataLst>
              <p:tags r:id="rId17"/>
            </p:custDataLst>
          </p:nvPr>
        </p:nvSpPr>
        <p:spPr>
          <a:xfrm>
            <a:off x="10271673" y="2499512"/>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根据深圳市政府网站信息安全的要求，已完成对改版官网上线前做各方面的测试。</a:t>
            </a:r>
          </a:p>
          <a:p>
            <a:pPr marL="171450" lvl="0" indent="-171450">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21" name="任意多边形 166">
            <a:extLst>
              <a:ext uri="{FF2B5EF4-FFF2-40B4-BE49-F238E27FC236}">
                <a16:creationId xmlns:a16="http://schemas.microsoft.com/office/drawing/2014/main" id="{0A312DD4-0E31-40D7-9B74-29BDC6925878}"/>
              </a:ext>
            </a:extLst>
          </p:cNvPr>
          <p:cNvSpPr/>
          <p:nvPr>
            <p:custDataLst>
              <p:tags r:id="rId18"/>
            </p:custDataLst>
          </p:nvPr>
        </p:nvSpPr>
        <p:spPr>
          <a:xfrm>
            <a:off x="8743594" y="1489984"/>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CN"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2</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22" name="等腰三角形 21">
            <a:extLst>
              <a:ext uri="{FF2B5EF4-FFF2-40B4-BE49-F238E27FC236}">
                <a16:creationId xmlns:a16="http://schemas.microsoft.com/office/drawing/2014/main" id="{3E78A675-77E4-4731-BF8D-60267563F1ED}"/>
              </a:ext>
            </a:extLst>
          </p:cNvPr>
          <p:cNvSpPr/>
          <p:nvPr>
            <p:custDataLst>
              <p:tags r:id="rId19"/>
            </p:custDataLst>
          </p:nvPr>
        </p:nvSpPr>
        <p:spPr>
          <a:xfrm rot="5400000">
            <a:off x="8450643" y="164055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23" name="等腰三角形 22">
            <a:extLst>
              <a:ext uri="{FF2B5EF4-FFF2-40B4-BE49-F238E27FC236}">
                <a16:creationId xmlns:a16="http://schemas.microsoft.com/office/drawing/2014/main" id="{C70FD7E3-EF4B-4F3E-A087-DF8689348BEA}"/>
              </a:ext>
            </a:extLst>
          </p:cNvPr>
          <p:cNvSpPr/>
          <p:nvPr>
            <p:custDataLst>
              <p:tags r:id="rId20"/>
            </p:custDataLst>
          </p:nvPr>
        </p:nvSpPr>
        <p:spPr>
          <a:xfrm rot="5400000">
            <a:off x="10137517" y="1640551"/>
            <a:ext cx="268311"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官网前端首页页面</a:t>
            </a:r>
          </a:p>
        </p:txBody>
      </p:sp>
      <p:sp>
        <p:nvSpPr>
          <p:cNvPr id="5" name="文本框 4"/>
          <p:cNvSpPr txBox="1"/>
          <p:nvPr/>
        </p:nvSpPr>
        <p:spPr>
          <a:xfrm>
            <a:off x="419864" y="988695"/>
            <a:ext cx="5252085" cy="368300"/>
          </a:xfrm>
          <a:prstGeom prst="rect">
            <a:avLst/>
          </a:prstGeom>
          <a:noFill/>
        </p:spPr>
        <p:txBody>
          <a:bodyPr wrap="square" rtlCol="0">
            <a:spAutoFit/>
          </a:bodyPr>
          <a:lstStyle/>
          <a:p>
            <a:r>
              <a:rPr lang="zh-CN" altLang="en-US" dirty="0"/>
              <a:t>预览地址：</a:t>
            </a:r>
            <a:r>
              <a:rPr lang="zh-CN" altLang="en-US" dirty="0">
                <a:hlinkClick r:id="rId4"/>
              </a:rPr>
              <a:t>http://sso.sz.gov.cn/pub/sstbhzq/</a:t>
            </a:r>
            <a:endParaRPr lang="zh-CN" altLang="en-US" dirty="0"/>
          </a:p>
        </p:txBody>
      </p:sp>
      <p:pic>
        <p:nvPicPr>
          <p:cNvPr id="3" name="图片 2">
            <a:extLst>
              <a:ext uri="{FF2B5EF4-FFF2-40B4-BE49-F238E27FC236}">
                <a16:creationId xmlns:a16="http://schemas.microsoft.com/office/drawing/2014/main" id="{8AE411E9-DFC9-4FE7-B2B4-475EE54662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334" y="1356995"/>
            <a:ext cx="10597173" cy="5232026"/>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改版官网前端新闻中心页面</a:t>
            </a:r>
          </a:p>
        </p:txBody>
      </p:sp>
      <p:pic>
        <p:nvPicPr>
          <p:cNvPr id="11" name="图片 10">
            <a:extLst>
              <a:ext uri="{FF2B5EF4-FFF2-40B4-BE49-F238E27FC236}">
                <a16:creationId xmlns:a16="http://schemas.microsoft.com/office/drawing/2014/main" id="{5AC45326-BD82-4EE2-86F8-9AE0CDF3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17" y="1214304"/>
            <a:ext cx="10930600" cy="5262694"/>
          </a:xfrm>
          <a:prstGeom prst="rect">
            <a:avLst/>
          </a:prstGeom>
        </p:spPr>
      </p:pic>
    </p:spTree>
    <p:custDataLst>
      <p:tags r:id="rId1"/>
    </p:custDataLst>
    <p:extLst>
      <p:ext uri="{BB962C8B-B14F-4D97-AF65-F5344CB8AC3E}">
        <p14:creationId xmlns:p14="http://schemas.microsoft.com/office/powerpoint/2010/main" val="108858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改版官网前端列表页面</a:t>
            </a:r>
          </a:p>
        </p:txBody>
      </p:sp>
      <p:pic>
        <p:nvPicPr>
          <p:cNvPr id="5" name="图片 4">
            <a:extLst>
              <a:ext uri="{FF2B5EF4-FFF2-40B4-BE49-F238E27FC236}">
                <a16:creationId xmlns:a16="http://schemas.microsoft.com/office/drawing/2014/main" id="{914CC0EB-FA32-4C48-B65A-896C2ED08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83" y="1257588"/>
            <a:ext cx="10676965" cy="5302738"/>
          </a:xfrm>
          <a:prstGeom prst="rect">
            <a:avLst/>
          </a:prstGeom>
        </p:spPr>
      </p:pic>
    </p:spTree>
    <p:custDataLst>
      <p:tags r:id="rId1"/>
    </p:custDataLst>
    <p:extLst>
      <p:ext uri="{BB962C8B-B14F-4D97-AF65-F5344CB8AC3E}">
        <p14:creationId xmlns:p14="http://schemas.microsoft.com/office/powerpoint/2010/main" val="325404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改版官网前端新闻详情页面</a:t>
            </a:r>
          </a:p>
        </p:txBody>
      </p:sp>
      <p:pic>
        <p:nvPicPr>
          <p:cNvPr id="3" name="图片 2">
            <a:extLst>
              <a:ext uri="{FF2B5EF4-FFF2-40B4-BE49-F238E27FC236}">
                <a16:creationId xmlns:a16="http://schemas.microsoft.com/office/drawing/2014/main" id="{00BF29AA-2553-40DA-8270-19B79E1EC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84" y="1198112"/>
            <a:ext cx="10771094" cy="5362214"/>
          </a:xfrm>
          <a:prstGeom prst="rect">
            <a:avLst/>
          </a:prstGeom>
        </p:spPr>
      </p:pic>
    </p:spTree>
    <p:custDataLst>
      <p:tags r:id="rId1"/>
    </p:custDataLst>
    <p:extLst>
      <p:ext uri="{BB962C8B-B14F-4D97-AF65-F5344CB8AC3E}">
        <p14:creationId xmlns:p14="http://schemas.microsoft.com/office/powerpoint/2010/main" val="246720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改版官网前端搜索结果页面</a:t>
            </a:r>
          </a:p>
        </p:txBody>
      </p:sp>
      <p:pic>
        <p:nvPicPr>
          <p:cNvPr id="4" name="图片 3">
            <a:extLst>
              <a:ext uri="{FF2B5EF4-FFF2-40B4-BE49-F238E27FC236}">
                <a16:creationId xmlns:a16="http://schemas.microsoft.com/office/drawing/2014/main" id="{EB6F9064-572D-49A0-B5A7-0E7A1EA0F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07" y="1106663"/>
            <a:ext cx="10876810" cy="5406275"/>
          </a:xfrm>
          <a:prstGeom prst="rect">
            <a:avLst/>
          </a:prstGeom>
        </p:spPr>
      </p:pic>
    </p:spTree>
    <p:custDataLst>
      <p:tags r:id="rId1"/>
    </p:custDataLst>
    <p:extLst>
      <p:ext uri="{BB962C8B-B14F-4D97-AF65-F5344CB8AC3E}">
        <p14:creationId xmlns:p14="http://schemas.microsoft.com/office/powerpoint/2010/main" val="2508236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后台管理</a:t>
            </a:r>
          </a:p>
        </p:txBody>
      </p:sp>
      <p:pic>
        <p:nvPicPr>
          <p:cNvPr id="2" name="图片 1" descr="2"/>
          <p:cNvPicPr>
            <a:picLocks noChangeAspect="1"/>
          </p:cNvPicPr>
          <p:nvPr/>
        </p:nvPicPr>
        <p:blipFill>
          <a:blip r:embed="rId4"/>
          <a:stretch>
            <a:fillRect/>
          </a:stretch>
        </p:blipFill>
        <p:spPr>
          <a:xfrm>
            <a:off x="1028700" y="1316355"/>
            <a:ext cx="10393045" cy="513524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198880"/>
            </a:xfrm>
            <a:prstGeom prst="rect">
              <a:avLst/>
            </a:prstGeom>
            <a:noFill/>
          </p:spPr>
          <p:txBody>
            <a:bodyPr wrap="square" rtlCol="0">
              <a:spAutoFit/>
            </a:bodyPr>
            <a:lstStyle/>
            <a:p>
              <a:pPr algn="ctr"/>
              <a:r>
                <a:rPr lang="zh-CN" altLang="en-US" sz="7200" b="1" dirty="0">
                  <a:solidFill>
                    <a:schemeClr val="bg1"/>
                  </a:solidFill>
                  <a:latin typeface="+mn-ea"/>
                </a:rPr>
                <a:t>四</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请示事项</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   </a:t>
            </a:r>
            <a:r>
              <a:rPr lang="zh-CN" altLang="en-US" sz="3200" dirty="0"/>
              <a:t>请示事项</a:t>
            </a:r>
          </a:p>
        </p:txBody>
      </p:sp>
      <p:sp>
        <p:nvSpPr>
          <p:cNvPr id="4" name="矩形 3"/>
          <p:cNvSpPr/>
          <p:nvPr/>
        </p:nvSpPr>
        <p:spPr>
          <a:xfrm>
            <a:off x="644525" y="149542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一</a:t>
            </a:r>
          </a:p>
        </p:txBody>
      </p:sp>
      <p:sp>
        <p:nvSpPr>
          <p:cNvPr id="6" name="文本框 10"/>
          <p:cNvSpPr txBox="1"/>
          <p:nvPr/>
        </p:nvSpPr>
        <p:spPr>
          <a:xfrm>
            <a:off x="1533525" y="1537334"/>
            <a:ext cx="9775825" cy="1032510"/>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请管委会审议</a:t>
            </a:r>
            <a:r>
              <a:rPr lang="zh-CN" altLang="en-US" dirty="0">
                <a:solidFill>
                  <a:srgbClr val="202020"/>
                </a:solidFill>
                <a:ea typeface="微软雅黑" panose="020B0503020204020204" charset="-122"/>
              </a:rPr>
              <a:t>本</a:t>
            </a:r>
            <a:r>
              <a:rPr lang="zh-CN" altLang="en-US" sz="1800" dirty="0">
                <a:solidFill>
                  <a:srgbClr val="202020"/>
                </a:solidFill>
                <a:ea typeface="微软雅黑" panose="020B0503020204020204" charset="-122"/>
              </a:rPr>
              <a:t>网站的建设方案及建设</a:t>
            </a:r>
            <a:r>
              <a:rPr lang="zh-CN" altLang="en-US" dirty="0">
                <a:solidFill>
                  <a:srgbClr val="202020"/>
                </a:solidFill>
                <a:ea typeface="微软雅黑" panose="020B0503020204020204" charset="-122"/>
              </a:rPr>
              <a:t>步骤</a:t>
            </a:r>
            <a:r>
              <a:rPr lang="zh-CN" altLang="en-US" sz="1800" dirty="0">
                <a:solidFill>
                  <a:srgbClr val="202020"/>
                </a:solidFill>
                <a:ea typeface="微软雅黑" panose="020B0503020204020204" charset="-122"/>
              </a:rPr>
              <a:t>。</a:t>
            </a:r>
          </a:p>
          <a:p>
            <a:pPr algn="just">
              <a:lnSpc>
                <a:spcPct val="170000"/>
              </a:lnSpc>
            </a:pPr>
            <a:endParaRPr lang="zh-CN" altLang="en-US" sz="1800" dirty="0">
              <a:solidFill>
                <a:srgbClr val="202020"/>
              </a:solidFill>
              <a:ea typeface="微软雅黑" panose="020B0503020204020204" charset="-122"/>
            </a:endParaRPr>
          </a:p>
        </p:txBody>
      </p:sp>
      <p:sp>
        <p:nvSpPr>
          <p:cNvPr id="7" name="矩形 6"/>
          <p:cNvSpPr/>
          <p:nvPr/>
        </p:nvSpPr>
        <p:spPr>
          <a:xfrm>
            <a:off x="629920" y="280860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二</a:t>
            </a:r>
          </a:p>
        </p:txBody>
      </p:sp>
      <p:cxnSp>
        <p:nvCxnSpPr>
          <p:cNvPr id="13" name="直接连接符 12"/>
          <p:cNvCxnSpPr/>
          <p:nvPr/>
        </p:nvCxnSpPr>
        <p:spPr>
          <a:xfrm flipH="1">
            <a:off x="644527" y="1495521"/>
            <a:ext cx="11205992" cy="0"/>
          </a:xfrm>
          <a:prstGeom prst="line">
            <a:avLst/>
          </a:prstGeom>
          <a:solidFill>
            <a:schemeClr val="accent1"/>
          </a:solidFill>
          <a:ln w="19050">
            <a:solidFill>
              <a:schemeClr val="accent1"/>
            </a:solidFill>
            <a:bevel/>
            <a:headEnd type="diamond" w="lg" len="lg"/>
          </a:ln>
        </p:spPr>
      </p:cxnSp>
      <p:cxnSp>
        <p:nvCxnSpPr>
          <p:cNvPr id="15" name="直接连接符 14"/>
          <p:cNvCxnSpPr/>
          <p:nvPr/>
        </p:nvCxnSpPr>
        <p:spPr>
          <a:xfrm flipH="1">
            <a:off x="629922" y="2808701"/>
            <a:ext cx="11205992" cy="0"/>
          </a:xfrm>
          <a:prstGeom prst="line">
            <a:avLst/>
          </a:prstGeom>
          <a:solidFill>
            <a:schemeClr val="accent1"/>
          </a:solidFill>
          <a:ln w="19050">
            <a:solidFill>
              <a:schemeClr val="accent1"/>
            </a:solidFill>
            <a:bevel/>
            <a:headEnd type="diamond" w="lg" len="lg"/>
          </a:ln>
        </p:spPr>
      </p:cxnSp>
      <p:sp>
        <p:nvSpPr>
          <p:cNvPr id="19" name="文本框 10"/>
          <p:cNvSpPr txBox="1"/>
          <p:nvPr/>
        </p:nvSpPr>
        <p:spPr>
          <a:xfrm>
            <a:off x="1520190" y="2808605"/>
            <a:ext cx="9775825" cy="150304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建议由主管单位党政办牵头，梳理网站各分类目录的内容保障部门，以支撑网站内容建设；</a:t>
            </a:r>
          </a:p>
          <a:p>
            <a:pPr algn="just">
              <a:lnSpc>
                <a:spcPct val="170000"/>
              </a:lnSpc>
            </a:pPr>
            <a:r>
              <a:rPr lang="zh-CN" altLang="en-US" dirty="0">
                <a:solidFill>
                  <a:srgbClr val="202020"/>
                </a:solidFill>
                <a:ea typeface="微软雅黑" panose="020B0503020204020204" charset="-122"/>
                <a:sym typeface="+mn-ea"/>
              </a:rPr>
              <a:t>由统计信息中心统一负责网站备案信息、党政机关标识、网站标识码、公安机关备案标识码等基本信息的维护，并尽快启动相关要素的申请。</a:t>
            </a:r>
            <a:endParaRPr lang="zh-CN" altLang="en-US" sz="1800" dirty="0">
              <a:solidFill>
                <a:srgbClr val="202020"/>
              </a:solidFill>
              <a:ea typeface="微软雅黑" panose="020B0503020204020204" charset="-122"/>
            </a:endParaRPr>
          </a:p>
        </p:txBody>
      </p:sp>
      <p:sp>
        <p:nvSpPr>
          <p:cNvPr id="20" name="矩形 19"/>
          <p:cNvSpPr/>
          <p:nvPr/>
        </p:nvSpPr>
        <p:spPr>
          <a:xfrm>
            <a:off x="643255" y="481139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三</a:t>
            </a:r>
          </a:p>
        </p:txBody>
      </p:sp>
      <p:cxnSp>
        <p:nvCxnSpPr>
          <p:cNvPr id="21" name="直接连接符 20"/>
          <p:cNvCxnSpPr/>
          <p:nvPr/>
        </p:nvCxnSpPr>
        <p:spPr>
          <a:xfrm flipH="1">
            <a:off x="643257" y="4811491"/>
            <a:ext cx="11205992" cy="0"/>
          </a:xfrm>
          <a:prstGeom prst="line">
            <a:avLst/>
          </a:prstGeom>
          <a:solidFill>
            <a:schemeClr val="accent1"/>
          </a:solidFill>
          <a:ln w="19050">
            <a:solidFill>
              <a:schemeClr val="accent1"/>
            </a:solidFill>
            <a:bevel/>
            <a:headEnd type="diamond" w="lg" len="lg"/>
          </a:ln>
        </p:spPr>
      </p:cxnSp>
      <p:sp>
        <p:nvSpPr>
          <p:cNvPr id="22" name="文本框 10"/>
          <p:cNvSpPr txBox="1"/>
          <p:nvPr/>
        </p:nvSpPr>
        <p:spPr>
          <a:xfrm>
            <a:off x="1358340" y="4875373"/>
            <a:ext cx="9775825" cy="505138"/>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请管委会明确智研院对本网站建设及运维的人员划分问题</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6441974" cy="3318686"/>
            <a:chOff x="565157" y="1948324"/>
            <a:chExt cx="6441974"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一</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1" y="2962353"/>
              <a:ext cx="3033550"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网站现状</a:t>
              </a:r>
            </a:p>
          </p:txBody>
        </p:sp>
        <p:cxnSp>
          <p:nvCxnSpPr>
            <p:cNvPr id="114" name="直线连接符 112"/>
            <p:cNvCxnSpPr/>
            <p:nvPr/>
          </p:nvCxnSpPr>
          <p:spPr>
            <a:xfrm flipV="1">
              <a:off x="3873020" y="3608684"/>
              <a:ext cx="2795838" cy="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21028" y="1973210"/>
            <a:ext cx="7188904" cy="1671138"/>
          </a:xfrm>
        </p:spPr>
        <p:txBody>
          <a:bodyPr/>
          <a:lstStyle/>
          <a:p>
            <a:pPr>
              <a:lnSpc>
                <a:spcPct val="100000"/>
              </a:lnSpc>
            </a:pPr>
            <a:r>
              <a:rPr kumimoji="1" lang="zh-CN" altLang="en-US" sz="3600" dirty="0"/>
              <a:t>汇报完毕</a:t>
            </a:r>
            <a:br>
              <a:rPr kumimoji="1" lang="en-US" altLang="zh-CN" dirty="0"/>
            </a:br>
            <a:r>
              <a:rPr lang="zh-CN" altLang="en-US" sz="3600" dirty="0">
                <a:latin typeface="微软雅黑" panose="020B0503020204020204" charset="-122"/>
                <a:ea typeface="微软雅黑" panose="020B0503020204020204" charset="-122"/>
              </a:rPr>
              <a:t>请领导批评指正！</a:t>
            </a:r>
            <a:r>
              <a:rPr lang="zh-CN" altLang="en-US" dirty="0">
                <a:ea typeface="黑体" panose="02010609060101010101" pitchFamily="49" charset="-122"/>
              </a:rPr>
              <a:t>                 </a:t>
            </a:r>
            <a:br>
              <a:rPr lang="en-US" altLang="zh-CN" dirty="0">
                <a:ea typeface="黑体" panose="02010609060101010101" pitchFamily="49" charset="-122"/>
              </a:rPr>
            </a:b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0"/>
          </p:nvPr>
        </p:nvSpPr>
        <p:spPr>
          <a:xfrm>
            <a:off x="960755" y="1599565"/>
            <a:ext cx="4595495" cy="2924175"/>
          </a:xfrm>
        </p:spPr>
        <p:txBody>
          <a:bodyPr/>
          <a:lstStyle/>
          <a:p>
            <a:pPr marL="457200" indent="-457200">
              <a:lnSpc>
                <a:spcPct val="100000"/>
              </a:lnSpc>
              <a:buFont typeface="Wingdings" panose="05000000000000000000" pitchFamily="2" charset="2"/>
              <a:buChar char="u"/>
            </a:pPr>
            <a:r>
              <a:rPr lang="zh-CN" altLang="en-US" sz="1600" dirty="0">
                <a:solidFill>
                  <a:srgbClr val="FF0000"/>
                </a:solidFill>
              </a:rPr>
              <a:t>无</a:t>
            </a:r>
            <a:r>
              <a:rPr lang="zh-CN" altLang="zh-CN" sz="1600" dirty="0">
                <a:solidFill>
                  <a:srgbClr val="FF0000"/>
                </a:solidFill>
              </a:rPr>
              <a:t>公安机关备案标识码</a:t>
            </a:r>
            <a:endParaRPr lang="en-US" altLang="zh-CN" sz="1600" dirty="0">
              <a:solidFill>
                <a:srgbClr val="FF0000"/>
              </a:solidFill>
            </a:endParaRPr>
          </a:p>
          <a:p>
            <a:pPr marL="457200" indent="-457200">
              <a:lnSpc>
                <a:spcPct val="100000"/>
              </a:lnSpc>
              <a:buFont typeface="Wingdings" panose="05000000000000000000" pitchFamily="2" charset="2"/>
              <a:buChar char="u"/>
            </a:pPr>
            <a:r>
              <a:rPr lang="zh-CN" altLang="en-US" sz="1600" dirty="0">
                <a:solidFill>
                  <a:srgbClr val="FF0000"/>
                </a:solidFill>
              </a:rPr>
              <a:t>无党政机关标识</a:t>
            </a:r>
            <a:endParaRPr lang="en-US" altLang="zh-CN" sz="1600" dirty="0">
              <a:solidFill>
                <a:srgbClr val="FF0000"/>
              </a:solidFill>
            </a:endParaRPr>
          </a:p>
          <a:p>
            <a:pPr marL="457200" indent="-457200">
              <a:lnSpc>
                <a:spcPct val="100000"/>
              </a:lnSpc>
              <a:buFont typeface="Wingdings" panose="05000000000000000000" pitchFamily="2" charset="2"/>
              <a:buChar char="u"/>
            </a:pPr>
            <a:r>
              <a:rPr lang="en-US" altLang="zh-CN" sz="1600" dirty="0"/>
              <a:t>ICP</a:t>
            </a:r>
            <a:r>
              <a:rPr lang="zh-CN" altLang="en-US" sz="1600" dirty="0"/>
              <a:t>备案（已备案，</a:t>
            </a:r>
            <a:r>
              <a:rPr lang="zh-CN" altLang="en-US" sz="1600" dirty="0">
                <a:solidFill>
                  <a:srgbClr val="FF0000"/>
                </a:solidFill>
              </a:rPr>
              <a:t>备案法人需变更</a:t>
            </a:r>
            <a:r>
              <a:rPr lang="zh-CN" altLang="en-US" sz="1600" dirty="0"/>
              <a:t>）</a:t>
            </a:r>
            <a:endParaRPr lang="en-US" altLang="zh-CN" sz="1600" dirty="0"/>
          </a:p>
          <a:p>
            <a:pPr marL="457200" indent="-457200">
              <a:lnSpc>
                <a:spcPct val="100000"/>
              </a:lnSpc>
              <a:buFont typeface="Wingdings" panose="05000000000000000000" pitchFamily="2" charset="2"/>
              <a:buChar char="u"/>
            </a:pPr>
            <a:r>
              <a:rPr lang="zh-CN" altLang="zh-CN" sz="1600" dirty="0"/>
              <a:t>网站标识码</a:t>
            </a:r>
            <a:r>
              <a:rPr lang="zh-CN" altLang="en-US" sz="1600" dirty="0"/>
              <a:t>（已有，</a:t>
            </a:r>
            <a:r>
              <a:rPr lang="zh-CN" altLang="en-US" sz="1600" dirty="0">
                <a:solidFill>
                  <a:srgbClr val="FF0000"/>
                </a:solidFill>
              </a:rPr>
              <a:t>属汕尾市</a:t>
            </a:r>
            <a:r>
              <a:rPr lang="zh-CN" altLang="en-US" sz="1600" dirty="0"/>
              <a:t>）</a:t>
            </a:r>
            <a:endParaRPr lang="en-US" altLang="zh-CN" sz="1600" dirty="0">
              <a:solidFill>
                <a:srgbClr val="FF0000"/>
              </a:solidFill>
            </a:endParaRPr>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基本信息</a:t>
            </a:r>
          </a:p>
        </p:txBody>
      </p:sp>
      <p:pic>
        <p:nvPicPr>
          <p:cNvPr id="5" name="图片 4"/>
          <p:cNvPicPr/>
          <p:nvPr/>
        </p:nvPicPr>
        <p:blipFill>
          <a:blip r:embed="rId3"/>
          <a:stretch>
            <a:fillRect/>
          </a:stretch>
        </p:blipFill>
        <p:spPr>
          <a:xfrm>
            <a:off x="6877878" y="907774"/>
            <a:ext cx="4989441" cy="506233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89983"/>
            <a:ext cx="11879263" cy="848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1066161" y="1704912"/>
            <a:ext cx="6020190" cy="4383274"/>
          </a:xfrm>
        </p:spPr>
        <p:txBody>
          <a:bodyPr/>
          <a:lstStyle/>
          <a:p>
            <a:pPr marL="457200" indent="-457200">
              <a:buFont typeface="Wingdings" panose="05000000000000000000" pitchFamily="2" charset="2"/>
              <a:buChar char="u"/>
            </a:pPr>
            <a:r>
              <a:rPr lang="zh-CN" altLang="en-US" sz="1600" dirty="0">
                <a:solidFill>
                  <a:srgbClr val="FF0000"/>
                </a:solidFill>
              </a:rPr>
              <a:t>无专职运维人员</a:t>
            </a:r>
            <a:r>
              <a:rPr lang="zh-CN" altLang="en-US" sz="1600" dirty="0"/>
              <a:t>，原工作人员均已离职且无法提供有效信息，</a:t>
            </a:r>
            <a:r>
              <a:rPr lang="zh-CN" altLang="en-US" sz="1600" dirty="0">
                <a:sym typeface="+mn-ea"/>
              </a:rPr>
              <a:t>无法提供</a:t>
            </a:r>
            <a:r>
              <a:rPr lang="zh-CN" altLang="en-US" sz="1600" dirty="0"/>
              <a:t>网站安全防护。</a:t>
            </a:r>
            <a:endParaRPr lang="en-US" altLang="zh-CN" sz="1600" dirty="0"/>
          </a:p>
          <a:p>
            <a:pPr marL="457200" indent="-457200">
              <a:buFont typeface="Wingdings" panose="05000000000000000000" pitchFamily="2" charset="2"/>
              <a:buChar char="u"/>
            </a:pPr>
            <a:r>
              <a:rPr lang="zh-CN" altLang="en-US" sz="1600" dirty="0">
                <a:solidFill>
                  <a:srgbClr val="FF0000"/>
                </a:solidFill>
              </a:rPr>
              <a:t>无项目源码、数据字典、说明文档、使用手册</a:t>
            </a:r>
            <a:r>
              <a:rPr lang="zh-CN" altLang="en-US" sz="1600" dirty="0"/>
              <a:t>等重要文档，难于进行网站功能的优化、扩展。</a:t>
            </a:r>
            <a:endParaRPr lang="en-US" altLang="zh-CN" sz="1600" dirty="0">
              <a:solidFill>
                <a:srgbClr val="FF0000"/>
              </a:solidFill>
            </a:endParaRPr>
          </a:p>
          <a:p>
            <a:pPr marL="457200" indent="-457200">
              <a:buFont typeface="Wingdings" panose="05000000000000000000" pitchFamily="2" charset="2"/>
              <a:buChar char="u"/>
            </a:pPr>
            <a:r>
              <a:rPr lang="zh-CN" altLang="en-US" sz="1600" dirty="0"/>
              <a:t>几经周折已找回服务器和数据库的账号、密码 。 </a:t>
            </a:r>
            <a:endParaRPr lang="en-US" altLang="zh-CN" sz="1600" dirty="0"/>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运维概况</a:t>
            </a:r>
          </a:p>
        </p:txBody>
      </p:sp>
      <p:sp>
        <p:nvSpPr>
          <p:cNvPr id="19" name="燕尾形箭头 18"/>
          <p:cNvSpPr/>
          <p:nvPr/>
        </p:nvSpPr>
        <p:spPr>
          <a:xfrm>
            <a:off x="7235691" y="2849217"/>
            <a:ext cx="1285461" cy="6361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43384" y="2905659"/>
            <a:ext cx="1620957" cy="523220"/>
          </a:xfrm>
          <a:prstGeom prst="rect">
            <a:avLst/>
          </a:prstGeom>
        </p:spPr>
        <p:txBody>
          <a:bodyPr wrap="none">
            <a:spAutoFit/>
          </a:bodyPr>
          <a:lstStyle/>
          <a:p>
            <a:r>
              <a:rPr lang="zh-CN" altLang="en-US" sz="2800" b="1" dirty="0">
                <a:solidFill>
                  <a:srgbClr val="FF0000"/>
                </a:solidFill>
                <a:latin typeface="微软雅黑" panose="020B0503020204020204" charset="-122"/>
                <a:ea typeface="微软雅黑" panose="020B0503020204020204" charset="-122"/>
              </a:rPr>
              <a:t>亟须迁移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网站概况</a:t>
            </a:r>
          </a:p>
        </p:txBody>
      </p:sp>
      <p:pic>
        <p:nvPicPr>
          <p:cNvPr id="1026" name="Picture 2"/>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96265" y="911860"/>
            <a:ext cx="8682998" cy="5913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405" y="1928495"/>
            <a:ext cx="2757805" cy="34150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600" dirty="0"/>
              <a:t>网站整体风格与深圳政府在线、各区政府官网风格有一定差异，不符合与深圳市一体化发展的理念。</a:t>
            </a:r>
            <a:endParaRPr lang="en-US" altLang="zh-CN" sz="1600" dirty="0"/>
          </a:p>
          <a:p>
            <a:pPr marL="342900" indent="-342900">
              <a:lnSpc>
                <a:spcPct val="150000"/>
              </a:lnSpc>
              <a:buFont typeface="Wingdings" panose="05000000000000000000" pitchFamily="2" charset="2"/>
              <a:buChar char="Ø"/>
            </a:pPr>
            <a:r>
              <a:rPr lang="zh-CN" altLang="en-US" sz="1600" dirty="0"/>
              <a:t>栏目架构、内容更新、展现标识、站内功能等暂无法完全满足深圳市政府网站考核要求。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A2D08-430D-4BBA-BEDD-9428DEF4D3C4}"/>
              </a:ext>
            </a:extLst>
          </p:cNvPr>
          <p:cNvSpPr>
            <a:spLocks noGrp="1"/>
          </p:cNvSpPr>
          <p:nvPr>
            <p:ph type="title"/>
          </p:nvPr>
        </p:nvSpPr>
        <p:spPr/>
        <p:txBody>
          <a:bodyPr/>
          <a:lstStyle/>
          <a:p>
            <a:r>
              <a:rPr lang="en-US" altLang="zh-CN" sz="3600" dirty="0"/>
              <a:t>4  </a:t>
            </a:r>
            <a:r>
              <a:rPr lang="zh-CN" altLang="en-US" sz="3600" dirty="0"/>
              <a:t>现有栏目（功能）</a:t>
            </a:r>
            <a:endParaRPr lang="zh-CN" altLang="en-US" dirty="0"/>
          </a:p>
        </p:txBody>
      </p:sp>
      <p:graphicFrame>
        <p:nvGraphicFramePr>
          <p:cNvPr id="4" name="表格 3">
            <a:extLst>
              <a:ext uri="{FF2B5EF4-FFF2-40B4-BE49-F238E27FC236}">
                <a16:creationId xmlns:a16="http://schemas.microsoft.com/office/drawing/2014/main" id="{42610571-D7FC-4975-B716-7A0184F03E41}"/>
              </a:ext>
            </a:extLst>
          </p:cNvPr>
          <p:cNvGraphicFramePr>
            <a:graphicFrameLocks noGrp="1"/>
          </p:cNvGraphicFramePr>
          <p:nvPr>
            <p:extLst>
              <p:ext uri="{D42A27DB-BD31-4B8C-83A1-F6EECF244321}">
                <p14:modId xmlns:p14="http://schemas.microsoft.com/office/powerpoint/2010/main" val="2935655390"/>
              </p:ext>
            </p:extLst>
          </p:nvPr>
        </p:nvGraphicFramePr>
        <p:xfrm>
          <a:off x="726141" y="1022426"/>
          <a:ext cx="10327340" cy="5385097"/>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2076068">
                  <a:extLst>
                    <a:ext uri="{9D8B030D-6E8A-4147-A177-3AD203B41FA5}">
                      <a16:colId xmlns:a16="http://schemas.microsoft.com/office/drawing/2014/main" val="2455183057"/>
                    </a:ext>
                  </a:extLst>
                </a:gridCol>
                <a:gridCol w="2028607">
                  <a:extLst>
                    <a:ext uri="{9D8B030D-6E8A-4147-A177-3AD203B41FA5}">
                      <a16:colId xmlns:a16="http://schemas.microsoft.com/office/drawing/2014/main" val="3340318834"/>
                    </a:ext>
                  </a:extLst>
                </a:gridCol>
                <a:gridCol w="2080401">
                  <a:extLst>
                    <a:ext uri="{9D8B030D-6E8A-4147-A177-3AD203B41FA5}">
                      <a16:colId xmlns:a16="http://schemas.microsoft.com/office/drawing/2014/main" val="2634770568"/>
                    </a:ext>
                  </a:extLst>
                </a:gridCol>
                <a:gridCol w="2076339">
                  <a:extLst>
                    <a:ext uri="{9D8B030D-6E8A-4147-A177-3AD203B41FA5}">
                      <a16:colId xmlns:a16="http://schemas.microsoft.com/office/drawing/2014/main" val="2025626951"/>
                    </a:ext>
                  </a:extLst>
                </a:gridCol>
                <a:gridCol w="2065925">
                  <a:extLst>
                    <a:ext uri="{9D8B030D-6E8A-4147-A177-3AD203B41FA5}">
                      <a16:colId xmlns:a16="http://schemas.microsoft.com/office/drawing/2014/main" val="2920303765"/>
                    </a:ext>
                  </a:extLst>
                </a:gridCol>
              </a:tblGrid>
              <a:tr h="598394">
                <a:tc>
                  <a:txBody>
                    <a:bodyPr/>
                    <a:lstStyle/>
                    <a:p>
                      <a:pPr algn="ctr"/>
                      <a:r>
                        <a:rPr lang="zh-CN" altLang="en-US" sz="2000" dirty="0">
                          <a:solidFill>
                            <a:schemeClr val="tx1"/>
                          </a:solidFill>
                        </a:rPr>
                        <a:t> </a:t>
                      </a:r>
                      <a:r>
                        <a:rPr lang="zh-CN" altLang="en-US" sz="2000" dirty="0">
                          <a:solidFill>
                            <a:schemeClr val="bg1"/>
                          </a:solidFill>
                        </a:rPr>
                        <a:t>了解深汕</a:t>
                      </a:r>
                      <a:endParaRPr lang="zh-CN" altLang="en-US" sz="2000" dirty="0">
                        <a:solidFill>
                          <a:schemeClr val="bg1"/>
                        </a:solidFill>
                        <a:latin typeface="+mj-lt"/>
                        <a:ea typeface="Arial Unicode MS" pitchFamily="34" charset="-122"/>
                        <a:cs typeface="Arial Unicode MS" pitchFamily="34" charset="-122"/>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97B0"/>
                    </a:solidFill>
                  </a:tcPr>
                </a:tc>
                <a:tc>
                  <a:txBody>
                    <a:bodyPr/>
                    <a:lstStyle/>
                    <a:p>
                      <a:pPr algn="ctr"/>
                      <a:r>
                        <a:rPr lang="zh-CN" altLang="en-US" sz="2000" dirty="0">
                          <a:solidFill>
                            <a:srgbClr val="FF0000"/>
                          </a:solidFill>
                        </a:rPr>
                        <a:t> 最新资讯</a:t>
                      </a:r>
                      <a:endParaRPr lang="zh-CN" altLang="en-US" sz="2000" dirty="0">
                        <a:solidFill>
                          <a:srgbClr val="FF0000"/>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ctr"/>
                      <a:r>
                        <a:rPr lang="zh-CN" altLang="en-US" sz="2000" dirty="0"/>
                        <a:t> 投资深汕</a:t>
                      </a:r>
                      <a:endParaRPr lang="zh-CN" altLang="en-US" sz="2000" dirty="0">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2000" dirty="0">
                          <a:solidFill>
                            <a:schemeClr val="bg1"/>
                          </a:solidFill>
                        </a:rPr>
                        <a:t> 鲜美深汕</a:t>
                      </a:r>
                      <a:endParaRPr lang="zh-CN" altLang="en-US" sz="2000" dirty="0">
                        <a:solidFill>
                          <a:schemeClr val="bg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a:r>
                        <a:rPr lang="zh-CN" altLang="en-US" sz="2000" dirty="0">
                          <a:solidFill>
                            <a:schemeClr val="bg1"/>
                          </a:solidFill>
                        </a:rPr>
                        <a:t>网上办事  </a:t>
                      </a:r>
                      <a:endParaRPr lang="zh-CN" altLang="en-US" sz="2000" dirty="0">
                        <a:solidFill>
                          <a:schemeClr val="bg1"/>
                        </a:solidFill>
                        <a:latin typeface="+mj-lt"/>
                        <a:ea typeface="Arial Unicode MS" pitchFamily="34" charset="-122"/>
                        <a:cs typeface="Arial Unicode MS" pitchFamily="34" charset="-122"/>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4B183"/>
                    </a:solidFill>
                  </a:tcPr>
                </a:tc>
                <a:extLst>
                  <a:ext uri="{0D108BD9-81ED-4DB2-BD59-A6C34878D82A}">
                    <a16:rowId xmlns:a16="http://schemas.microsoft.com/office/drawing/2014/main" val="3923799953"/>
                  </a:ext>
                </a:extLst>
              </a:tr>
              <a:tr h="598394">
                <a:tc>
                  <a:txBody>
                    <a:bodyPr/>
                    <a:lstStyle/>
                    <a:p>
                      <a:pPr algn="ctr"/>
                      <a:endParaRPr lang="zh-CN" altLang="en-US" sz="12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4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3733333449"/>
                  </a:ext>
                </a:extLst>
              </a:tr>
              <a:tr h="59839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678239"/>
                  </a:ext>
                </a:extLst>
              </a:tr>
              <a:tr h="59839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394350872"/>
                  </a:ext>
                </a:extLst>
              </a:tr>
              <a:tr h="59839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62818937"/>
                  </a:ext>
                </a:extLst>
              </a:tr>
              <a:tr h="59839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r>
                        <a:rPr lang="zh-CN" altLang="en-US" sz="1200" dirty="0">
                          <a:sym typeface="微软雅黑" panose="020B0503020204020204" pitchFamily="34" charset="-122"/>
                        </a:rPr>
                        <a:t>              </a:t>
                      </a:r>
                      <a:endParaRPr lang="zh-CN" altLang="en-US" sz="1200" dirty="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1401819971"/>
                  </a:ext>
                </a:extLst>
              </a:tr>
              <a:tr h="67190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200" dirty="0">
                          <a:sym typeface="微软雅黑" panose="020B0503020204020204" pitchFamily="34" charset="-122"/>
                        </a:rPr>
                        <a:t>                   </a:t>
                      </a:r>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64912"/>
                  </a:ext>
                </a:extLst>
              </a:tr>
              <a:tr h="598394">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extLst>
                  <a:ext uri="{0D108BD9-81ED-4DB2-BD59-A6C34878D82A}">
                    <a16:rowId xmlns:a16="http://schemas.microsoft.com/office/drawing/2014/main" val="450488689"/>
                  </a:ext>
                </a:extLst>
              </a:tr>
              <a:tr h="524435">
                <a:tc>
                  <a:txBody>
                    <a:bodyPr/>
                    <a:lstStyle/>
                    <a:p>
                      <a:pPr algn="ctr"/>
                      <a:endParaRPr lang="zh-CN" altLang="en-US" sz="120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CN" altLang="en-US" sz="1200" dirty="0">
                        <a:solidFill>
                          <a:schemeClr val="tx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200" dirty="0">
                        <a:solidFill>
                          <a:srgbClr val="0070C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CN" altLang="en-US" sz="14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713636"/>
                  </a:ext>
                </a:extLst>
              </a:tr>
            </a:tbl>
          </a:graphicData>
        </a:graphic>
      </p:graphicFrame>
      <p:sp>
        <p:nvSpPr>
          <p:cNvPr id="15" name="圆角矩形 36">
            <a:extLst>
              <a:ext uri="{FF2B5EF4-FFF2-40B4-BE49-F238E27FC236}">
                <a16:creationId xmlns:a16="http://schemas.microsoft.com/office/drawing/2014/main" id="{64B02D14-26CF-4DAD-941A-1BF18F0FE74C}"/>
              </a:ext>
            </a:extLst>
          </p:cNvPr>
          <p:cNvSpPr/>
          <p:nvPr/>
        </p:nvSpPr>
        <p:spPr>
          <a:xfrm>
            <a:off x="938823" y="2322208"/>
            <a:ext cx="1610226" cy="430616"/>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地理位置</a:t>
            </a:r>
          </a:p>
        </p:txBody>
      </p:sp>
      <p:sp>
        <p:nvSpPr>
          <p:cNvPr id="16" name="圆角矩形 37">
            <a:extLst>
              <a:ext uri="{FF2B5EF4-FFF2-40B4-BE49-F238E27FC236}">
                <a16:creationId xmlns:a16="http://schemas.microsoft.com/office/drawing/2014/main" id="{FD7A3A6B-E223-4092-9EDA-9B4DC5665F45}"/>
              </a:ext>
            </a:extLst>
          </p:cNvPr>
          <p:cNvSpPr/>
          <p:nvPr/>
        </p:nvSpPr>
        <p:spPr>
          <a:xfrm>
            <a:off x="938824" y="1753647"/>
            <a:ext cx="1610226" cy="422893"/>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概况简介</a:t>
            </a:r>
          </a:p>
        </p:txBody>
      </p:sp>
      <p:sp>
        <p:nvSpPr>
          <p:cNvPr id="17" name="圆角矩形 38">
            <a:extLst>
              <a:ext uri="{FF2B5EF4-FFF2-40B4-BE49-F238E27FC236}">
                <a16:creationId xmlns:a16="http://schemas.microsoft.com/office/drawing/2014/main" id="{3BBFB6FE-F110-442E-9324-9306C8EA0B1D}"/>
              </a:ext>
            </a:extLst>
          </p:cNvPr>
          <p:cNvSpPr/>
          <p:nvPr/>
        </p:nvSpPr>
        <p:spPr>
          <a:xfrm>
            <a:off x="938823" y="2858310"/>
            <a:ext cx="1610226" cy="430911"/>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资源优势</a:t>
            </a:r>
          </a:p>
        </p:txBody>
      </p:sp>
      <p:sp>
        <p:nvSpPr>
          <p:cNvPr id="18" name="圆角矩形 39">
            <a:extLst>
              <a:ext uri="{FF2B5EF4-FFF2-40B4-BE49-F238E27FC236}">
                <a16:creationId xmlns:a16="http://schemas.microsoft.com/office/drawing/2014/main" id="{167D5C37-3E7D-4E17-8573-5A8AB375D43A}"/>
              </a:ext>
            </a:extLst>
          </p:cNvPr>
          <p:cNvSpPr/>
          <p:nvPr/>
        </p:nvSpPr>
        <p:spPr>
          <a:xfrm>
            <a:off x="938823" y="3419475"/>
            <a:ext cx="1620568" cy="488542"/>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发展规划</a:t>
            </a:r>
          </a:p>
        </p:txBody>
      </p:sp>
      <p:sp>
        <p:nvSpPr>
          <p:cNvPr id="19" name="圆角矩形 40">
            <a:extLst>
              <a:ext uri="{FF2B5EF4-FFF2-40B4-BE49-F238E27FC236}">
                <a16:creationId xmlns:a16="http://schemas.microsoft.com/office/drawing/2014/main" id="{081EC77B-6A22-4116-ADE1-F3F3CB6C5395}"/>
              </a:ext>
            </a:extLst>
          </p:cNvPr>
          <p:cNvSpPr/>
          <p:nvPr/>
        </p:nvSpPr>
        <p:spPr>
          <a:xfrm>
            <a:off x="938823" y="4018571"/>
            <a:ext cx="1610226" cy="430911"/>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大事记</a:t>
            </a:r>
          </a:p>
        </p:txBody>
      </p:sp>
      <p:sp>
        <p:nvSpPr>
          <p:cNvPr id="20" name="圆角矩形 40">
            <a:extLst>
              <a:ext uri="{FF2B5EF4-FFF2-40B4-BE49-F238E27FC236}">
                <a16:creationId xmlns:a16="http://schemas.microsoft.com/office/drawing/2014/main" id="{6618B789-6D4A-4833-B385-5178D015A4FE}"/>
              </a:ext>
            </a:extLst>
          </p:cNvPr>
          <p:cNvSpPr/>
          <p:nvPr/>
        </p:nvSpPr>
        <p:spPr>
          <a:xfrm>
            <a:off x="938823" y="4583981"/>
            <a:ext cx="1610226" cy="430911"/>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联系我们</a:t>
            </a:r>
          </a:p>
        </p:txBody>
      </p:sp>
      <p:sp>
        <p:nvSpPr>
          <p:cNvPr id="21" name="圆角矩形 37">
            <a:extLst>
              <a:ext uri="{FF2B5EF4-FFF2-40B4-BE49-F238E27FC236}">
                <a16:creationId xmlns:a16="http://schemas.microsoft.com/office/drawing/2014/main" id="{4757F797-70D9-42C1-BBEB-7D54EC893CE6}"/>
              </a:ext>
            </a:extLst>
          </p:cNvPr>
          <p:cNvSpPr/>
          <p:nvPr/>
        </p:nvSpPr>
        <p:spPr>
          <a:xfrm>
            <a:off x="3014530" y="1753647"/>
            <a:ext cx="1610226" cy="433768"/>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新闻中心</a:t>
            </a:r>
          </a:p>
        </p:txBody>
      </p:sp>
      <p:sp>
        <p:nvSpPr>
          <p:cNvPr id="22" name="圆角矩形 36">
            <a:extLst>
              <a:ext uri="{FF2B5EF4-FFF2-40B4-BE49-F238E27FC236}">
                <a16:creationId xmlns:a16="http://schemas.microsoft.com/office/drawing/2014/main" id="{A76EEE16-2606-4CE1-B8D3-D0444757641A}"/>
              </a:ext>
            </a:extLst>
          </p:cNvPr>
          <p:cNvSpPr/>
          <p:nvPr/>
        </p:nvSpPr>
        <p:spPr>
          <a:xfrm>
            <a:off x="3006703" y="2321914"/>
            <a:ext cx="1641252" cy="43091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建设进展</a:t>
            </a:r>
          </a:p>
        </p:txBody>
      </p:sp>
      <p:sp>
        <p:nvSpPr>
          <p:cNvPr id="23" name="圆角矩形 38">
            <a:extLst>
              <a:ext uri="{FF2B5EF4-FFF2-40B4-BE49-F238E27FC236}">
                <a16:creationId xmlns:a16="http://schemas.microsoft.com/office/drawing/2014/main" id="{08295EDB-3990-4D67-BC1F-E10348CB56A5}"/>
              </a:ext>
            </a:extLst>
          </p:cNvPr>
          <p:cNvSpPr/>
          <p:nvPr/>
        </p:nvSpPr>
        <p:spPr>
          <a:xfrm>
            <a:off x="3022356" y="2854531"/>
            <a:ext cx="1620568" cy="43091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企业动态</a:t>
            </a:r>
          </a:p>
        </p:txBody>
      </p:sp>
      <p:sp>
        <p:nvSpPr>
          <p:cNvPr id="24" name="圆角矩形 39">
            <a:extLst>
              <a:ext uri="{FF2B5EF4-FFF2-40B4-BE49-F238E27FC236}">
                <a16:creationId xmlns:a16="http://schemas.microsoft.com/office/drawing/2014/main" id="{5A7349AF-84F6-42D3-80E8-5A1068B7625D}"/>
              </a:ext>
            </a:extLst>
          </p:cNvPr>
          <p:cNvSpPr/>
          <p:nvPr/>
        </p:nvSpPr>
        <p:spPr>
          <a:xfrm>
            <a:off x="3024871" y="3419644"/>
            <a:ext cx="1620568" cy="488542"/>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招贤纳士</a:t>
            </a:r>
          </a:p>
        </p:txBody>
      </p:sp>
      <p:sp>
        <p:nvSpPr>
          <p:cNvPr id="25" name="圆角矩形 40">
            <a:extLst>
              <a:ext uri="{FF2B5EF4-FFF2-40B4-BE49-F238E27FC236}">
                <a16:creationId xmlns:a16="http://schemas.microsoft.com/office/drawing/2014/main" id="{E5C5FD85-1CA6-44BF-9BC6-978823EE93F2}"/>
              </a:ext>
            </a:extLst>
          </p:cNvPr>
          <p:cNvSpPr/>
          <p:nvPr/>
        </p:nvSpPr>
        <p:spPr>
          <a:xfrm>
            <a:off x="3006703" y="4018571"/>
            <a:ext cx="1620568" cy="430911"/>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视频中心</a:t>
            </a:r>
          </a:p>
        </p:txBody>
      </p:sp>
      <p:sp>
        <p:nvSpPr>
          <p:cNvPr id="26" name="圆角矩形 40">
            <a:extLst>
              <a:ext uri="{FF2B5EF4-FFF2-40B4-BE49-F238E27FC236}">
                <a16:creationId xmlns:a16="http://schemas.microsoft.com/office/drawing/2014/main" id="{BC0B4559-8BB7-487D-816B-B3342B3D548F}"/>
              </a:ext>
            </a:extLst>
          </p:cNvPr>
          <p:cNvSpPr/>
          <p:nvPr/>
        </p:nvSpPr>
        <p:spPr>
          <a:xfrm>
            <a:off x="3004187" y="4583981"/>
            <a:ext cx="1620568" cy="430911"/>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通知公告</a:t>
            </a:r>
          </a:p>
        </p:txBody>
      </p:sp>
      <p:sp>
        <p:nvSpPr>
          <p:cNvPr id="30" name="圆角矩形 40">
            <a:extLst>
              <a:ext uri="{FF2B5EF4-FFF2-40B4-BE49-F238E27FC236}">
                <a16:creationId xmlns:a16="http://schemas.microsoft.com/office/drawing/2014/main" id="{808E588A-0918-479D-961D-C408DDFFFABA}"/>
              </a:ext>
            </a:extLst>
          </p:cNvPr>
          <p:cNvSpPr/>
          <p:nvPr/>
        </p:nvSpPr>
        <p:spPr>
          <a:xfrm>
            <a:off x="3024871" y="5162687"/>
            <a:ext cx="1620568" cy="430911"/>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人才驿站</a:t>
            </a:r>
          </a:p>
        </p:txBody>
      </p:sp>
      <p:sp>
        <p:nvSpPr>
          <p:cNvPr id="32" name="圆角矩形 40">
            <a:extLst>
              <a:ext uri="{FF2B5EF4-FFF2-40B4-BE49-F238E27FC236}">
                <a16:creationId xmlns:a16="http://schemas.microsoft.com/office/drawing/2014/main" id="{1500CD37-FA64-4A53-B058-CDE23DC98B5B}"/>
              </a:ext>
            </a:extLst>
          </p:cNvPr>
          <p:cNvSpPr/>
          <p:nvPr/>
        </p:nvSpPr>
        <p:spPr>
          <a:xfrm>
            <a:off x="3024871" y="5738500"/>
            <a:ext cx="1620568" cy="430911"/>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征地信息</a:t>
            </a:r>
          </a:p>
        </p:txBody>
      </p:sp>
      <p:sp>
        <p:nvSpPr>
          <p:cNvPr id="33" name="圆角矩形 37">
            <a:extLst>
              <a:ext uri="{FF2B5EF4-FFF2-40B4-BE49-F238E27FC236}">
                <a16:creationId xmlns:a16="http://schemas.microsoft.com/office/drawing/2014/main" id="{9EA7584A-1D80-489E-BF94-4D1240DEB2CA}"/>
              </a:ext>
            </a:extLst>
          </p:cNvPr>
          <p:cNvSpPr/>
          <p:nvPr/>
        </p:nvSpPr>
        <p:spPr>
          <a:xfrm>
            <a:off x="5058865" y="1744609"/>
            <a:ext cx="1623942" cy="433768"/>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投资资讯</a:t>
            </a:r>
          </a:p>
        </p:txBody>
      </p:sp>
      <p:sp>
        <p:nvSpPr>
          <p:cNvPr id="34" name="圆角矩形 36">
            <a:extLst>
              <a:ext uri="{FF2B5EF4-FFF2-40B4-BE49-F238E27FC236}">
                <a16:creationId xmlns:a16="http://schemas.microsoft.com/office/drawing/2014/main" id="{BC5DCE7E-47A2-49DE-A16E-A24708EA82DB}"/>
              </a:ext>
            </a:extLst>
          </p:cNvPr>
          <p:cNvSpPr/>
          <p:nvPr/>
        </p:nvSpPr>
        <p:spPr>
          <a:xfrm>
            <a:off x="5057208" y="2321913"/>
            <a:ext cx="1625599" cy="430911"/>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主导产业</a:t>
            </a:r>
          </a:p>
        </p:txBody>
      </p:sp>
      <p:sp>
        <p:nvSpPr>
          <p:cNvPr id="35" name="圆角矩形 38">
            <a:extLst>
              <a:ext uri="{FF2B5EF4-FFF2-40B4-BE49-F238E27FC236}">
                <a16:creationId xmlns:a16="http://schemas.microsoft.com/office/drawing/2014/main" id="{240E110E-24D8-4A86-B60B-3606AE7CD7E4}"/>
              </a:ext>
            </a:extLst>
          </p:cNvPr>
          <p:cNvSpPr/>
          <p:nvPr/>
        </p:nvSpPr>
        <p:spPr>
          <a:xfrm>
            <a:off x="5057207" y="2882534"/>
            <a:ext cx="1625599" cy="443994"/>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优惠政策</a:t>
            </a:r>
          </a:p>
        </p:txBody>
      </p:sp>
      <p:sp>
        <p:nvSpPr>
          <p:cNvPr id="36" name="圆角矩形 39">
            <a:extLst>
              <a:ext uri="{FF2B5EF4-FFF2-40B4-BE49-F238E27FC236}">
                <a16:creationId xmlns:a16="http://schemas.microsoft.com/office/drawing/2014/main" id="{5CCD4EC9-93AF-4F06-843B-6CB3A6174939}"/>
              </a:ext>
            </a:extLst>
          </p:cNvPr>
          <p:cNvSpPr/>
          <p:nvPr/>
        </p:nvSpPr>
        <p:spPr>
          <a:xfrm>
            <a:off x="5051515" y="3493093"/>
            <a:ext cx="1620569" cy="480523"/>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签约项目</a:t>
            </a:r>
          </a:p>
        </p:txBody>
      </p:sp>
      <p:sp>
        <p:nvSpPr>
          <p:cNvPr id="37" name="圆角矩形 39">
            <a:extLst>
              <a:ext uri="{FF2B5EF4-FFF2-40B4-BE49-F238E27FC236}">
                <a16:creationId xmlns:a16="http://schemas.microsoft.com/office/drawing/2014/main" id="{628A1CE7-764E-4398-8144-04F5A51518A3}"/>
              </a:ext>
            </a:extLst>
          </p:cNvPr>
          <p:cNvSpPr/>
          <p:nvPr/>
        </p:nvSpPr>
        <p:spPr>
          <a:xfrm>
            <a:off x="5046485" y="4157279"/>
            <a:ext cx="1620568" cy="44399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投资咨询</a:t>
            </a:r>
          </a:p>
        </p:txBody>
      </p:sp>
      <p:sp>
        <p:nvSpPr>
          <p:cNvPr id="38" name="圆角矩形 37">
            <a:extLst>
              <a:ext uri="{FF2B5EF4-FFF2-40B4-BE49-F238E27FC236}">
                <a16:creationId xmlns:a16="http://schemas.microsoft.com/office/drawing/2014/main" id="{43426C9B-EB1A-4434-8E0E-80BC03465102}"/>
              </a:ext>
            </a:extLst>
          </p:cNvPr>
          <p:cNvSpPr/>
          <p:nvPr/>
        </p:nvSpPr>
        <p:spPr>
          <a:xfrm>
            <a:off x="7116917" y="1741996"/>
            <a:ext cx="1625599" cy="470620"/>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风情美景</a:t>
            </a:r>
          </a:p>
        </p:txBody>
      </p:sp>
      <p:sp>
        <p:nvSpPr>
          <p:cNvPr id="39" name="圆角矩形 36">
            <a:extLst>
              <a:ext uri="{FF2B5EF4-FFF2-40B4-BE49-F238E27FC236}">
                <a16:creationId xmlns:a16="http://schemas.microsoft.com/office/drawing/2014/main" id="{05305778-79E2-4B6D-9C0C-BF6BD584DB2A}"/>
              </a:ext>
            </a:extLst>
          </p:cNvPr>
          <p:cNvSpPr/>
          <p:nvPr/>
        </p:nvSpPr>
        <p:spPr>
          <a:xfrm>
            <a:off x="7116917" y="2348798"/>
            <a:ext cx="1577542" cy="430911"/>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舌尖之旅</a:t>
            </a:r>
          </a:p>
        </p:txBody>
      </p:sp>
      <p:sp>
        <p:nvSpPr>
          <p:cNvPr id="40" name="圆角矩形 38">
            <a:extLst>
              <a:ext uri="{FF2B5EF4-FFF2-40B4-BE49-F238E27FC236}">
                <a16:creationId xmlns:a16="http://schemas.microsoft.com/office/drawing/2014/main" id="{50EA47EF-F687-4ED7-BF02-572CD57C57BB}"/>
              </a:ext>
            </a:extLst>
          </p:cNvPr>
          <p:cNvSpPr/>
          <p:nvPr/>
        </p:nvSpPr>
        <p:spPr>
          <a:xfrm>
            <a:off x="7116917" y="2915891"/>
            <a:ext cx="1577542" cy="443994"/>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品味生活</a:t>
            </a:r>
          </a:p>
        </p:txBody>
      </p:sp>
      <p:sp>
        <p:nvSpPr>
          <p:cNvPr id="41" name="圆角矩形 39">
            <a:extLst>
              <a:ext uri="{FF2B5EF4-FFF2-40B4-BE49-F238E27FC236}">
                <a16:creationId xmlns:a16="http://schemas.microsoft.com/office/drawing/2014/main" id="{F85E17BB-E819-4075-9AF2-FC46731D9B94}"/>
              </a:ext>
            </a:extLst>
          </p:cNvPr>
          <p:cNvSpPr/>
          <p:nvPr/>
        </p:nvSpPr>
        <p:spPr>
          <a:xfrm>
            <a:off x="7116917" y="3516491"/>
            <a:ext cx="1620568" cy="488542"/>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相约深汕</a:t>
            </a:r>
          </a:p>
        </p:txBody>
      </p:sp>
      <p:sp>
        <p:nvSpPr>
          <p:cNvPr id="42" name="圆角矩形 40">
            <a:extLst>
              <a:ext uri="{FF2B5EF4-FFF2-40B4-BE49-F238E27FC236}">
                <a16:creationId xmlns:a16="http://schemas.microsoft.com/office/drawing/2014/main" id="{080B4AA7-6260-4BB8-A539-6B5295F46B63}"/>
              </a:ext>
            </a:extLst>
          </p:cNvPr>
          <p:cNvSpPr/>
          <p:nvPr/>
        </p:nvSpPr>
        <p:spPr>
          <a:xfrm>
            <a:off x="7116917" y="4171678"/>
            <a:ext cx="1577542" cy="430911"/>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便民手册</a:t>
            </a:r>
          </a:p>
        </p:txBody>
      </p:sp>
      <p:sp>
        <p:nvSpPr>
          <p:cNvPr id="43" name="圆角矩形 35">
            <a:extLst>
              <a:ext uri="{FF2B5EF4-FFF2-40B4-BE49-F238E27FC236}">
                <a16:creationId xmlns:a16="http://schemas.microsoft.com/office/drawing/2014/main" id="{5DA55123-4925-4D66-B018-689A83326AA8}"/>
              </a:ext>
            </a:extLst>
          </p:cNvPr>
          <p:cNvSpPr/>
          <p:nvPr/>
        </p:nvSpPr>
        <p:spPr>
          <a:xfrm>
            <a:off x="9192622" y="1747693"/>
            <a:ext cx="1675145" cy="470620"/>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spc="300" dirty="0">
                <a:solidFill>
                  <a:prstClr val="white"/>
                </a:solidFill>
                <a:latin typeface="微软雅黑" panose="020B0503020204020204" charset="-122"/>
                <a:ea typeface="微软雅黑" panose="020B0503020204020204" charset="-122"/>
              </a:rPr>
              <a:t>办事大厅</a:t>
            </a:r>
            <a:endPar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44" name="圆角矩形 35">
            <a:extLst>
              <a:ext uri="{FF2B5EF4-FFF2-40B4-BE49-F238E27FC236}">
                <a16:creationId xmlns:a16="http://schemas.microsoft.com/office/drawing/2014/main" id="{B7F145F1-F56A-4DA3-9BF9-61E89ACD853E}"/>
              </a:ext>
            </a:extLst>
          </p:cNvPr>
          <p:cNvSpPr/>
          <p:nvPr/>
        </p:nvSpPr>
        <p:spPr>
          <a:xfrm>
            <a:off x="9186073" y="2321914"/>
            <a:ext cx="1681694" cy="484603"/>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政务公开</a:t>
            </a:r>
          </a:p>
        </p:txBody>
      </p:sp>
      <p:sp>
        <p:nvSpPr>
          <p:cNvPr id="45" name="圆角矩形 35">
            <a:extLst>
              <a:ext uri="{FF2B5EF4-FFF2-40B4-BE49-F238E27FC236}">
                <a16:creationId xmlns:a16="http://schemas.microsoft.com/office/drawing/2014/main" id="{6110ECAE-9C8D-48B0-9044-506174388C62}"/>
              </a:ext>
            </a:extLst>
          </p:cNvPr>
          <p:cNvSpPr/>
          <p:nvPr/>
        </p:nvSpPr>
        <p:spPr>
          <a:xfrm>
            <a:off x="9186073" y="2943579"/>
            <a:ext cx="1681694" cy="437935"/>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政民互动</a:t>
            </a:r>
          </a:p>
        </p:txBody>
      </p:sp>
      <p:sp>
        <p:nvSpPr>
          <p:cNvPr id="46" name="矩形 45">
            <a:extLst>
              <a:ext uri="{FF2B5EF4-FFF2-40B4-BE49-F238E27FC236}">
                <a16:creationId xmlns:a16="http://schemas.microsoft.com/office/drawing/2014/main" id="{A118163F-405A-4B93-9DBC-9B16C8CF4F32}"/>
              </a:ext>
            </a:extLst>
          </p:cNvPr>
          <p:cNvSpPr/>
          <p:nvPr/>
        </p:nvSpPr>
        <p:spPr>
          <a:xfrm>
            <a:off x="780218" y="6498549"/>
            <a:ext cx="3057247" cy="307777"/>
          </a:xfrm>
          <a:prstGeom prst="rect">
            <a:avLst/>
          </a:prstGeom>
        </p:spPr>
        <p:txBody>
          <a:bodyPr wrap="none">
            <a:spAutoFit/>
          </a:bodyPr>
          <a:lstStyle/>
          <a:p>
            <a:r>
              <a:rPr lang="zh-CN" altLang="en-US" sz="1400" b="1" dirty="0">
                <a:solidFill>
                  <a:srgbClr val="FF0000"/>
                </a:solidFill>
                <a:latin typeface="微软雅黑" panose="020B0503020204020204" charset="-122"/>
                <a:ea typeface="微软雅黑" panose="020B0503020204020204" charset="-122"/>
              </a:rPr>
              <a:t>注：标红部分表示该栏目有信息更新</a:t>
            </a:r>
          </a:p>
        </p:txBody>
      </p:sp>
    </p:spTree>
    <p:extLst>
      <p:ext uri="{BB962C8B-B14F-4D97-AF65-F5344CB8AC3E}">
        <p14:creationId xmlns:p14="http://schemas.microsoft.com/office/powerpoint/2010/main" val="213929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后台概况</a:t>
            </a:r>
          </a:p>
        </p:txBody>
      </p:sp>
      <p:pic>
        <p:nvPicPr>
          <p:cNvPr id="2050" name="Picture 2" descr="C:\Users\A33\Desktop\官网后台管理.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96" y="1263127"/>
            <a:ext cx="11075670"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二</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建设规划</a:t>
              </a:r>
            </a:p>
          </p:txBody>
        </p:sp>
        <p:cxnSp>
          <p:nvCxnSpPr>
            <p:cNvPr id="114" name="直线连接符 112"/>
            <p:cNvCxnSpPr/>
            <p:nvPr/>
          </p:nvCxnSpPr>
          <p:spPr>
            <a:xfrm flipV="1">
              <a:off x="3873020" y="3592316"/>
              <a:ext cx="3194672" cy="168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4"/>
  <p:tag name="KSO_WM_UNIT_ID" val="diagram160382_1*m_i*1_4"/>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5_1"/>
  <p:tag name="KSO_WM_UNIT_ID" val="diagram160382_1*m_h_f*1_5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5_1"/>
  <p:tag name="KSO_WM_UNIT_ID" val="diagram160382_1*m_h_a*1_5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2"/>
  <p:tag name="KSO_WM_UNIT_ID" val="diagram160382_1*m_i*1_2"/>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3"/>
  <p:tag name="KSO_WM_UNIT_ID" val="diagram160382_1*m_i*1_3"/>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2_1"/>
  <p:tag name="KSO_WM_UNIT_ID" val="diagram160382_1*m_h_f*1_2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2_1"/>
  <p:tag name="KSO_WM_UNIT_ID" val="diagram160382_1*m_h_a*1_2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3_1"/>
  <p:tag name="KSO_WM_UNIT_ID" val="diagram160382_1*m_h_a*1_3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4_1"/>
  <p:tag name="KSO_WM_UNIT_ID" val="diagram160382_1*m_h_f*1_4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4_1"/>
  <p:tag name="KSO_WM_UNIT_ID" val="diagram160382_1*m_h_a*1_4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5370</TotalTime>
  <Words>2206</Words>
  <Application>Microsoft Office PowerPoint</Application>
  <PresentationFormat>自定义</PresentationFormat>
  <Paragraphs>491</Paragraphs>
  <Slides>30</Slides>
  <Notes>20</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 Unicode MS</vt:lpstr>
      <vt:lpstr>Open Sans Light</vt:lpstr>
      <vt:lpstr>黑体</vt:lpstr>
      <vt:lpstr>隶书</vt:lpstr>
      <vt:lpstr>宋体</vt:lpstr>
      <vt:lpstr>微软雅黑</vt:lpstr>
      <vt:lpstr>微软雅黑 Light</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1  基本信息</vt:lpstr>
      <vt:lpstr>2  运维概况</vt:lpstr>
      <vt:lpstr>3  网站概况</vt:lpstr>
      <vt:lpstr>4  现有栏目（功能）</vt:lpstr>
      <vt:lpstr>5  后台概况</vt:lpstr>
      <vt:lpstr>PowerPoint 演示文稿</vt:lpstr>
      <vt:lpstr>1  建设及考核依据</vt:lpstr>
      <vt:lpstr>1  深圳市政府网站考核要求（2019年）</vt:lpstr>
      <vt:lpstr>1  单项否决项考核要点</vt:lpstr>
      <vt:lpstr>2 栏目架构建设规划</vt:lpstr>
      <vt:lpstr>2 栏目架构建设规划</vt:lpstr>
      <vt:lpstr>3  建设思路</vt:lpstr>
      <vt:lpstr>3  分步开发——一期重点</vt:lpstr>
      <vt:lpstr>4  一期重点——2019年考核指标</vt:lpstr>
      <vt:lpstr>4  一期重点——栏目架构</vt:lpstr>
      <vt:lpstr>4  一期重点——栏目架构</vt:lpstr>
      <vt:lpstr>PowerPoint 演示文稿</vt:lpstr>
      <vt:lpstr>1  进度概况</vt:lpstr>
      <vt:lpstr>2  网站预览——官网前端首页页面</vt:lpstr>
      <vt:lpstr>2  网站预览——改版官网前端新闻中心页面</vt:lpstr>
      <vt:lpstr>2  网站预览——改版官网前端列表页面</vt:lpstr>
      <vt:lpstr>2  网站预览——改版官网前端新闻详情页面</vt:lpstr>
      <vt:lpstr>2  网站预览——改版官网前端搜索结果页面</vt:lpstr>
      <vt:lpstr>2  网站预览——后台管理</vt:lpstr>
      <vt:lpstr>PowerPoint 演示文稿</vt:lpstr>
      <vt:lpstr>   请示事项</vt:lpstr>
      <vt:lpstr>汇报完毕 请领导批评指正！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aggior11</dc:creator>
  <cp:lastModifiedBy>林银</cp:lastModifiedBy>
  <cp:revision>1097</cp:revision>
  <dcterms:created xsi:type="dcterms:W3CDTF">2016-05-17T02:10:00Z</dcterms:created>
  <dcterms:modified xsi:type="dcterms:W3CDTF">2019-03-31T10:33:22Z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